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9"/>
  </p:notesMasterIdLst>
  <p:sldIdLst>
    <p:sldId id="256" r:id="rId4"/>
    <p:sldId id="257" r:id="rId5"/>
    <p:sldId id="258" r:id="rId6"/>
    <p:sldId id="265" r:id="rId7"/>
    <p:sldId id="264" r:id="rId8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42C49760-2343-42EA-8293-11DA96ED523B}">
          <p14:sldIdLst>
            <p14:sldId id="256"/>
            <p14:sldId id="257"/>
            <p14:sldId id="258"/>
            <p14:sldId id="265"/>
          </p14:sldIdLst>
        </p14:section>
        <p14:section name="Sekcja bez tytułu" id="{25FCC246-B177-4501-B6EA-129AFB84BECD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93D2A3-72D2-4552-82C7-9034D21C0D9A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36A1F5-9B92-4AE5-AB68-184D22184B1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2832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N/A (slajd zaprojektowany od zera; brak zewnętrznych grafik i danych)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901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752480"/>
            <a:ext cx="761976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7200" y="4037040"/>
            <a:ext cx="761976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752480"/>
            <a:ext cx="371808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361400" y="1752480"/>
            <a:ext cx="371808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361400" y="4037040"/>
            <a:ext cx="371808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4037040"/>
            <a:ext cx="371808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752480"/>
            <a:ext cx="245340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3033720" y="1752480"/>
            <a:ext cx="245340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5610240" y="1752480"/>
            <a:ext cx="245340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5610240" y="4037040"/>
            <a:ext cx="245340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3033720" y="4037040"/>
            <a:ext cx="245340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457200" y="4037040"/>
            <a:ext cx="245340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ubTitle"/>
          </p:nvPr>
        </p:nvSpPr>
        <p:spPr>
          <a:xfrm>
            <a:off x="457200" y="1752480"/>
            <a:ext cx="7619760" cy="4373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752480"/>
            <a:ext cx="7619760" cy="437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752480"/>
            <a:ext cx="3718080" cy="437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361400" y="1752480"/>
            <a:ext cx="3718080" cy="437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ubTitle"/>
          </p:nvPr>
        </p:nvSpPr>
        <p:spPr>
          <a:xfrm>
            <a:off x="457200" y="152640"/>
            <a:ext cx="5790960" cy="6357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752480"/>
            <a:ext cx="371808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4037040"/>
            <a:ext cx="371808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361400" y="1752480"/>
            <a:ext cx="3718080" cy="437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752480"/>
            <a:ext cx="7619760" cy="4373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752480"/>
            <a:ext cx="3718080" cy="437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361400" y="1752480"/>
            <a:ext cx="371808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361400" y="4037040"/>
            <a:ext cx="371808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752480"/>
            <a:ext cx="371808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361400" y="1752480"/>
            <a:ext cx="371808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57200" y="4037040"/>
            <a:ext cx="761976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752480"/>
            <a:ext cx="761976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4037040"/>
            <a:ext cx="761976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752480"/>
            <a:ext cx="371808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361400" y="1752480"/>
            <a:ext cx="371808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4361400" y="4037040"/>
            <a:ext cx="371808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457200" y="4037040"/>
            <a:ext cx="371808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752480"/>
            <a:ext cx="245340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3033720" y="1752480"/>
            <a:ext cx="245340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5610240" y="1752480"/>
            <a:ext cx="245340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body"/>
          </p:nvPr>
        </p:nvSpPr>
        <p:spPr>
          <a:xfrm>
            <a:off x="5610240" y="4037040"/>
            <a:ext cx="245340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6"/>
          <p:cNvSpPr>
            <a:spLocks noGrp="1"/>
          </p:cNvSpPr>
          <p:nvPr>
            <p:ph type="body"/>
          </p:nvPr>
        </p:nvSpPr>
        <p:spPr>
          <a:xfrm>
            <a:off x="3033720" y="4037040"/>
            <a:ext cx="245340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7"/>
          <p:cNvSpPr>
            <a:spLocks noGrp="1"/>
          </p:cNvSpPr>
          <p:nvPr>
            <p:ph type="body"/>
          </p:nvPr>
        </p:nvSpPr>
        <p:spPr>
          <a:xfrm>
            <a:off x="457200" y="4037040"/>
            <a:ext cx="245340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532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752480"/>
            <a:ext cx="7619760" cy="437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752480"/>
            <a:ext cx="3718080" cy="437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361400" y="1752480"/>
            <a:ext cx="3718080" cy="437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457200" y="152640"/>
            <a:ext cx="5790960" cy="6357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752480"/>
            <a:ext cx="371808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57200" y="4037040"/>
            <a:ext cx="371808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361400" y="1752480"/>
            <a:ext cx="3718080" cy="437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752480"/>
            <a:ext cx="3718080" cy="437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361400" y="1752480"/>
            <a:ext cx="371808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361400" y="4037040"/>
            <a:ext cx="371808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752480"/>
            <a:ext cx="371808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361400" y="1752480"/>
            <a:ext cx="371808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4037040"/>
            <a:ext cx="7619760" cy="208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1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 hidden="1"/>
          <p:cNvSpPr/>
          <p:nvPr/>
        </p:nvSpPr>
        <p:spPr>
          <a:xfrm>
            <a:off x="9001080" y="0"/>
            <a:ext cx="142560" cy="13712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" name="CustomShape 2" hidden="1"/>
          <p:cNvSpPr/>
          <p:nvPr/>
        </p:nvSpPr>
        <p:spPr>
          <a:xfrm>
            <a:off x="9001080" y="1371600"/>
            <a:ext cx="142560" cy="54860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7772040" cy="4571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pl-PL" sz="8800" b="0" strike="noStrike" cap="all" spc="-77">
                <a:solidFill>
                  <a:srgbClr val="000000"/>
                </a:solidFill>
                <a:latin typeface="Arial Black"/>
              </a:rPr>
              <a:t>Kliknij, aby edytować styl</a:t>
            </a:r>
            <a:endParaRPr lang="pl-PL" sz="8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/>
          </p:nvPr>
        </p:nvSpPr>
        <p:spPr>
          <a:xfrm>
            <a:off x="457200" y="6172200"/>
            <a:ext cx="3428640" cy="304560"/>
          </a:xfrm>
          <a:prstGeom prst="rect">
            <a:avLst/>
          </a:prstGeom>
        </p:spPr>
        <p:txBody>
          <a:bodyPr bIns="0" anchor="b"/>
          <a:lstStyle/>
          <a:p>
            <a:pPr>
              <a:lnSpc>
                <a:spcPct val="100000"/>
              </a:lnSpc>
            </a:pPr>
            <a:fld id="{8EA9A8AF-07FF-49DB-B9E4-A6FA2E7D2620}" type="datetime">
              <a:rPr lang="pl-PL" sz="1000" b="0" strike="noStrike" spc="-1">
                <a:solidFill>
                  <a:srgbClr val="000000"/>
                </a:solidFill>
                <a:latin typeface="Arial"/>
              </a:rPr>
              <a:t>28.01.2026</a:t>
            </a:fld>
            <a:endParaRPr lang="pl-PL" sz="10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/>
          </p:nvPr>
        </p:nvSpPr>
        <p:spPr>
          <a:xfrm>
            <a:off x="457200" y="6492960"/>
            <a:ext cx="3428640" cy="283320"/>
          </a:xfrm>
          <a:prstGeom prst="rect">
            <a:avLst/>
          </a:prstGeom>
        </p:spPr>
        <p:txBody>
          <a:bodyPr/>
          <a:lstStyle/>
          <a:p>
            <a:endParaRPr lang="pl-PL" sz="2400" b="0" strike="noStrike" spc="-1">
              <a:latin typeface="Times New Roman"/>
            </a:endParaRPr>
          </a:p>
        </p:txBody>
      </p:sp>
      <p:sp>
        <p:nvSpPr>
          <p:cNvPr id="5" name="CustomShape 6"/>
          <p:cNvSpPr/>
          <p:nvPr/>
        </p:nvSpPr>
        <p:spPr>
          <a:xfrm>
            <a:off x="9001080" y="4846320"/>
            <a:ext cx="142560" cy="20113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" name="CustomShape 7"/>
          <p:cNvSpPr/>
          <p:nvPr/>
        </p:nvSpPr>
        <p:spPr>
          <a:xfrm>
            <a:off x="9001080" y="0"/>
            <a:ext cx="142560" cy="48459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" name="PlaceHolder 8"/>
          <p:cNvSpPr>
            <a:spLocks noGrp="1"/>
          </p:cNvSpPr>
          <p:nvPr>
            <p:ph type="sldNum"/>
          </p:nvPr>
        </p:nvSpPr>
        <p:spPr>
          <a:xfrm rot="16200000">
            <a:off x="8227080" y="5885640"/>
            <a:ext cx="13154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C5C91C7D-7912-41A9-BD21-284FFF9DBC39}" type="slidenum">
              <a:rPr lang="pl-PL" sz="2400" b="1" strike="noStrike" spc="-1">
                <a:solidFill>
                  <a:srgbClr val="000000"/>
                </a:solidFill>
                <a:latin typeface="Arial"/>
              </a:rPr>
              <a:t>‹#›</a:t>
            </a:fld>
            <a:endParaRPr lang="pl-PL" sz="2400" b="0" strike="noStrike" spc="-1"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1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9001080" y="0"/>
            <a:ext cx="142560" cy="13712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6" name="CustomShape 2"/>
          <p:cNvSpPr/>
          <p:nvPr/>
        </p:nvSpPr>
        <p:spPr>
          <a:xfrm>
            <a:off x="9001080" y="1371600"/>
            <a:ext cx="142560" cy="54860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7" name="PlaceHolder 3"/>
          <p:cNvSpPr>
            <a:spLocks noGrp="1"/>
          </p:cNvSpPr>
          <p:nvPr>
            <p:ph type="title"/>
          </p:nvPr>
        </p:nvSpPr>
        <p:spPr>
          <a:xfrm>
            <a:off x="457200" y="152640"/>
            <a:ext cx="5790960" cy="137124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pl-PL" sz="3600" b="0" strike="noStrike" cap="all" spc="-58">
                <a:solidFill>
                  <a:srgbClr val="D1282E"/>
                </a:solidFill>
                <a:latin typeface="Arial Black"/>
              </a:rPr>
              <a:t>Kliknij, aby edytować styl</a:t>
            </a:r>
            <a:endParaRPr lang="pl-PL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457200" y="1752480"/>
            <a:ext cx="7619760" cy="437328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</a:pPr>
            <a:r>
              <a:rPr lang="pl-PL" sz="2000" b="1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  <a:p>
            <a:pPr marL="457200" lvl="1" indent="-182520">
              <a:lnSpc>
                <a:spcPct val="100000"/>
              </a:lnSpc>
              <a:spcBef>
                <a:spcPts val="400"/>
              </a:spcBef>
              <a:buClr>
                <a:srgbClr val="D1282E"/>
              </a:buClr>
              <a:buFont typeface="Arial"/>
              <a:buChar char="•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Drugi poziom</a:t>
            </a:r>
          </a:p>
          <a:p>
            <a:pPr marL="1143000" lvl="2" indent="-228240">
              <a:lnSpc>
                <a:spcPct val="100000"/>
              </a:lnSpc>
              <a:spcBef>
                <a:spcPts val="360"/>
              </a:spcBef>
              <a:buClr>
                <a:srgbClr val="D1282E"/>
              </a:buClr>
              <a:buFont typeface="Arial"/>
              <a:buChar char="•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Trzeci poziom</a:t>
            </a:r>
          </a:p>
          <a:p>
            <a:pPr marL="1600200" lvl="3" indent="-228240">
              <a:lnSpc>
                <a:spcPct val="100000"/>
              </a:lnSpc>
              <a:spcBef>
                <a:spcPts val="360"/>
              </a:spcBef>
              <a:buClr>
                <a:srgbClr val="D1282E"/>
              </a:buClr>
              <a:buFont typeface="Arial"/>
              <a:buChar char="•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Czwarty poziom</a:t>
            </a:r>
          </a:p>
          <a:p>
            <a:pPr marL="2057400" lvl="4" indent="-228240">
              <a:lnSpc>
                <a:spcPct val="100000"/>
              </a:lnSpc>
              <a:spcBef>
                <a:spcPts val="360"/>
              </a:spcBef>
              <a:buClr>
                <a:srgbClr val="D1282E"/>
              </a:buClr>
              <a:buFont typeface="Arial"/>
              <a:buChar char="•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Piąty poziom</a:t>
            </a:r>
          </a:p>
        </p:txBody>
      </p:sp>
      <p:sp>
        <p:nvSpPr>
          <p:cNvPr id="49" name="PlaceHolder 5"/>
          <p:cNvSpPr>
            <a:spLocks noGrp="1"/>
          </p:cNvSpPr>
          <p:nvPr>
            <p:ph type="dt"/>
          </p:nvPr>
        </p:nvSpPr>
        <p:spPr>
          <a:xfrm>
            <a:off x="457200" y="6172200"/>
            <a:ext cx="3428640" cy="304560"/>
          </a:xfrm>
          <a:prstGeom prst="rect">
            <a:avLst/>
          </a:prstGeom>
        </p:spPr>
        <p:txBody>
          <a:bodyPr bIns="0" anchor="b"/>
          <a:lstStyle/>
          <a:p>
            <a:pPr>
              <a:lnSpc>
                <a:spcPct val="100000"/>
              </a:lnSpc>
            </a:pPr>
            <a:fld id="{23ADC12A-33F4-4369-9635-3DFC843F7375}" type="datetime">
              <a:rPr lang="pl-PL" sz="1000" b="0" strike="noStrike" spc="-1">
                <a:solidFill>
                  <a:srgbClr val="000000"/>
                </a:solidFill>
                <a:latin typeface="Arial"/>
              </a:rPr>
              <a:t>28.01.2026</a:t>
            </a:fld>
            <a:endParaRPr lang="pl-PL" sz="1000" b="0" strike="noStrike" spc="-1">
              <a:latin typeface="Times New Roman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ftr"/>
          </p:nvPr>
        </p:nvSpPr>
        <p:spPr>
          <a:xfrm>
            <a:off x="457200" y="6492960"/>
            <a:ext cx="3428640" cy="283320"/>
          </a:xfrm>
          <a:prstGeom prst="rect">
            <a:avLst/>
          </a:prstGeom>
        </p:spPr>
        <p:txBody>
          <a:bodyPr/>
          <a:lstStyle/>
          <a:p>
            <a:endParaRPr lang="pl-PL" sz="2400" b="0" strike="noStrike" spc="-1">
              <a:latin typeface="Times New Roman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sldNum"/>
          </p:nvPr>
        </p:nvSpPr>
        <p:spPr>
          <a:xfrm rot="16200000">
            <a:off x="8227080" y="5885640"/>
            <a:ext cx="13154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8E981FB3-55F9-45D0-BC9F-1FDF1E491BD4}" type="slidenum">
              <a:rPr lang="pl-PL" sz="2400" b="1" strike="noStrike" spc="-1">
                <a:solidFill>
                  <a:srgbClr val="D1282E"/>
                </a:solidFill>
                <a:latin typeface="Arial"/>
              </a:rPr>
              <a:t>‹#›</a:t>
            </a:fld>
            <a:endParaRPr lang="pl-PL" sz="2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6129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hf sldNum="0"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Picture 7"/>
          <p:cNvPicPr/>
          <p:nvPr/>
        </p:nvPicPr>
        <p:blipFill>
          <a:blip r:embed="rId2"/>
          <a:stretch/>
        </p:blipFill>
        <p:spPr>
          <a:xfrm>
            <a:off x="7308360" y="6293880"/>
            <a:ext cx="1476000" cy="456840"/>
          </a:xfrm>
          <a:prstGeom prst="rect">
            <a:avLst/>
          </a:prstGeom>
          <a:ln>
            <a:noFill/>
          </a:ln>
        </p:spPr>
      </p:pic>
      <p:sp>
        <p:nvSpPr>
          <p:cNvPr id="3" name="Prostokąt 2"/>
          <p:cNvSpPr/>
          <p:nvPr/>
        </p:nvSpPr>
        <p:spPr>
          <a:xfrm>
            <a:off x="0" y="6439931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Chorzów, dnia </a:t>
            </a:r>
            <a:r>
              <a:rPr lang="pl-PL" dirty="0" smtClean="0"/>
              <a:t>30.01.2026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7" y="69668"/>
            <a:ext cx="8520903" cy="4990012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Picture 7"/>
          <p:cNvPicPr/>
          <p:nvPr/>
        </p:nvPicPr>
        <p:blipFill>
          <a:blip r:embed="rId2"/>
          <a:stretch/>
        </p:blipFill>
        <p:spPr>
          <a:xfrm>
            <a:off x="7380360" y="6282000"/>
            <a:ext cx="1476000" cy="456840"/>
          </a:xfrm>
          <a:prstGeom prst="rect">
            <a:avLst/>
          </a:prstGeom>
          <a:ln>
            <a:noFill/>
          </a:ln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632" y="4365902"/>
            <a:ext cx="4201111" cy="895475"/>
          </a:xfrm>
          <a:prstGeom prst="rect">
            <a:avLst/>
          </a:prstGeom>
        </p:spPr>
      </p:pic>
      <p:sp>
        <p:nvSpPr>
          <p:cNvPr id="5" name="TextBox 1"/>
          <p:cNvSpPr txBox="1"/>
          <p:nvPr/>
        </p:nvSpPr>
        <p:spPr>
          <a:xfrm>
            <a:off x="457200" y="365760"/>
            <a:ext cx="7503977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 dirty="0" err="1"/>
              <a:t>Podstawowe</a:t>
            </a:r>
            <a:r>
              <a:rPr sz="2000" b="1" dirty="0"/>
              <a:t> </a:t>
            </a:r>
            <a:r>
              <a:rPr sz="2000" b="1" dirty="0" err="1"/>
              <a:t>wielkości</a:t>
            </a:r>
            <a:r>
              <a:rPr sz="2000" b="1" dirty="0"/>
              <a:t> </a:t>
            </a:r>
            <a:r>
              <a:rPr sz="2000" b="1" dirty="0" err="1"/>
              <a:t>budżetu</a:t>
            </a:r>
            <a:r>
              <a:rPr sz="2000" b="1" dirty="0"/>
              <a:t> </a:t>
            </a:r>
            <a:r>
              <a:rPr sz="2000" b="1" dirty="0" err="1"/>
              <a:t>Miasta</a:t>
            </a:r>
            <a:r>
              <a:rPr sz="2000" b="1" dirty="0"/>
              <a:t> </a:t>
            </a:r>
            <a:r>
              <a:rPr sz="2000" b="1" dirty="0" err="1"/>
              <a:t>Chorzów</a:t>
            </a:r>
            <a:r>
              <a:rPr sz="2000" b="1" dirty="0"/>
              <a:t> </a:t>
            </a:r>
            <a:r>
              <a:rPr sz="2000" b="1" dirty="0" err="1"/>
              <a:t>na</a:t>
            </a:r>
            <a:r>
              <a:rPr sz="2000" b="1" dirty="0"/>
              <a:t> 2026 </a:t>
            </a:r>
            <a:r>
              <a:rPr sz="2000" b="1" dirty="0" err="1"/>
              <a:t>rok</a:t>
            </a:r>
            <a:endParaRPr sz="2000" b="1" dirty="0"/>
          </a:p>
        </p:txBody>
      </p:sp>
      <p:sp>
        <p:nvSpPr>
          <p:cNvPr id="6" name="TextBox 2"/>
          <p:cNvSpPr txBox="1"/>
          <p:nvPr/>
        </p:nvSpPr>
        <p:spPr>
          <a:xfrm>
            <a:off x="788126" y="1654629"/>
            <a:ext cx="2307042" cy="56425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 dirty="0" err="1"/>
              <a:t>Dochody</a:t>
            </a:r>
            <a:r>
              <a:rPr sz="1200" b="1" dirty="0"/>
              <a:t> </a:t>
            </a:r>
            <a:r>
              <a:rPr sz="1200" b="1" dirty="0" err="1"/>
              <a:t>bieżące</a:t>
            </a:r>
            <a:endParaRPr sz="1200" b="1" dirty="0"/>
          </a:p>
          <a:p>
            <a:pPr>
              <a:spcBef>
                <a:spcPts val="800"/>
              </a:spcBef>
              <a:defRPr sz="2000"/>
            </a:pPr>
            <a:r>
              <a:rPr sz="1200" dirty="0"/>
              <a:t>Plan </a:t>
            </a:r>
            <a:r>
              <a:rPr sz="1200" dirty="0" err="1"/>
              <a:t>wynosi</a:t>
            </a:r>
            <a:r>
              <a:rPr sz="1200" dirty="0"/>
              <a:t> 952 930 124,20 </a:t>
            </a:r>
            <a:r>
              <a:rPr sz="1200" dirty="0" err="1"/>
              <a:t>zł</a:t>
            </a:r>
            <a:r>
              <a:rPr sz="1200" dirty="0"/>
              <a:t>.</a:t>
            </a:r>
          </a:p>
        </p:txBody>
      </p:sp>
      <p:sp>
        <p:nvSpPr>
          <p:cNvPr id="7" name="TextBox 3"/>
          <p:cNvSpPr txBox="1"/>
          <p:nvPr/>
        </p:nvSpPr>
        <p:spPr>
          <a:xfrm>
            <a:off x="4476206" y="1654629"/>
            <a:ext cx="2222083" cy="56425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 dirty="0" err="1"/>
              <a:t>Dochody</a:t>
            </a:r>
            <a:r>
              <a:rPr sz="1200" b="1" dirty="0"/>
              <a:t> </a:t>
            </a:r>
            <a:r>
              <a:rPr sz="1200" b="1" dirty="0" err="1"/>
              <a:t>majątkowe</a:t>
            </a:r>
            <a:endParaRPr sz="1200" b="1" dirty="0"/>
          </a:p>
          <a:p>
            <a:pPr>
              <a:spcBef>
                <a:spcPts val="800"/>
              </a:spcBef>
              <a:defRPr sz="2000"/>
            </a:pPr>
            <a:r>
              <a:rPr lang="pl-PL" sz="1200" dirty="0"/>
              <a:t>Plan wynosi </a:t>
            </a:r>
            <a:r>
              <a:rPr sz="1200" dirty="0"/>
              <a:t>54 415 862,06 </a:t>
            </a:r>
            <a:r>
              <a:rPr sz="1200" dirty="0" err="1"/>
              <a:t>zł</a:t>
            </a:r>
            <a:r>
              <a:rPr sz="1200" dirty="0"/>
              <a:t>.</a:t>
            </a:r>
          </a:p>
        </p:txBody>
      </p:sp>
      <p:sp>
        <p:nvSpPr>
          <p:cNvPr id="8" name="TextBox 4"/>
          <p:cNvSpPr txBox="1"/>
          <p:nvPr/>
        </p:nvSpPr>
        <p:spPr>
          <a:xfrm>
            <a:off x="788126" y="2912886"/>
            <a:ext cx="2307042" cy="56425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 dirty="0" err="1"/>
              <a:t>Wydatki</a:t>
            </a:r>
            <a:r>
              <a:rPr sz="1200" b="1" dirty="0"/>
              <a:t> </a:t>
            </a:r>
            <a:r>
              <a:rPr sz="1200" b="1" dirty="0" err="1"/>
              <a:t>bieżące</a:t>
            </a:r>
            <a:endParaRPr sz="1200" b="1" dirty="0"/>
          </a:p>
          <a:p>
            <a:pPr>
              <a:spcBef>
                <a:spcPts val="800"/>
              </a:spcBef>
              <a:defRPr sz="2000"/>
            </a:pPr>
            <a:r>
              <a:rPr lang="pl-PL" sz="1200" dirty="0"/>
              <a:t>Plan wynosi </a:t>
            </a:r>
            <a:r>
              <a:rPr sz="1200" dirty="0"/>
              <a:t>950 761 913,84 </a:t>
            </a:r>
            <a:r>
              <a:rPr sz="1200" dirty="0" err="1"/>
              <a:t>zł</a:t>
            </a:r>
            <a:r>
              <a:rPr sz="1200" dirty="0"/>
              <a:t>.</a:t>
            </a:r>
          </a:p>
        </p:txBody>
      </p:sp>
      <p:sp>
        <p:nvSpPr>
          <p:cNvPr id="9" name="TextBox 5"/>
          <p:cNvSpPr txBox="1"/>
          <p:nvPr/>
        </p:nvSpPr>
        <p:spPr>
          <a:xfrm>
            <a:off x="4476206" y="2912886"/>
            <a:ext cx="2295628" cy="56425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 dirty="0" err="1"/>
              <a:t>Wydatki</a:t>
            </a:r>
            <a:r>
              <a:rPr sz="1200" b="1" dirty="0"/>
              <a:t> </a:t>
            </a:r>
            <a:r>
              <a:rPr sz="1200" b="1" dirty="0" err="1"/>
              <a:t>majątkowe</a:t>
            </a:r>
            <a:endParaRPr sz="1200" b="1" dirty="0"/>
          </a:p>
          <a:p>
            <a:pPr>
              <a:spcBef>
                <a:spcPts val="800"/>
              </a:spcBef>
              <a:defRPr sz="2000"/>
            </a:pPr>
            <a:r>
              <a:rPr lang="pl-PL" sz="1200" dirty="0"/>
              <a:t>Plan wynosi</a:t>
            </a:r>
            <a:r>
              <a:rPr sz="1200" dirty="0"/>
              <a:t> 118 252 528,56 </a:t>
            </a:r>
            <a:r>
              <a:rPr sz="1200" dirty="0" err="1"/>
              <a:t>zł</a:t>
            </a:r>
            <a:r>
              <a:rPr sz="1200" dirty="0"/>
              <a:t>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457200" y="152640"/>
            <a:ext cx="7426800" cy="97164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2800" b="0" strike="noStrike" cap="all" spc="-58" dirty="0">
                <a:latin typeface="Arial Black"/>
              </a:rPr>
              <a:t>Autopoprawki do projektu budżetu</a:t>
            </a:r>
            <a:endParaRPr lang="pl-PL" sz="2800" b="0" strike="noStrike" spc="-1" dirty="0"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457200" y="1268640"/>
            <a:ext cx="8002800" cy="48963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</a:pPr>
            <a:r>
              <a:rPr lang="pl-PL" sz="2000" b="1" strike="noStrike" spc="-1" dirty="0">
                <a:latin typeface="Arial"/>
              </a:rPr>
              <a:t>Dochody:				  </a:t>
            </a:r>
            <a:r>
              <a:rPr lang="pl-PL" sz="2000" b="1" strike="noStrike" spc="-1" dirty="0" smtClean="0">
                <a:latin typeface="Arial"/>
              </a:rPr>
              <a:t>16.152.174,46 </a:t>
            </a:r>
            <a:r>
              <a:rPr lang="pl-PL" sz="2000" b="1" strike="noStrike" spc="-1" dirty="0">
                <a:latin typeface="Arial"/>
              </a:rPr>
              <a:t>zł</a:t>
            </a: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-"/>
            </a:pPr>
            <a:r>
              <a:rPr lang="pl-PL" sz="2000" b="1" strike="noStrike" spc="-1" dirty="0">
                <a:latin typeface="Arial"/>
              </a:rPr>
              <a:t>dochody bieżące			       </a:t>
            </a:r>
            <a:r>
              <a:rPr lang="pl-PL" sz="2000" b="1" spc="-1" dirty="0" smtClean="0">
                <a:latin typeface="Arial"/>
              </a:rPr>
              <a:t>880</a:t>
            </a:r>
            <a:r>
              <a:rPr lang="pl-PL" sz="2000" b="1" strike="noStrike" spc="-1" dirty="0" smtClean="0">
                <a:latin typeface="Arial"/>
              </a:rPr>
              <a:t>.626,84 </a:t>
            </a:r>
            <a:r>
              <a:rPr lang="pl-PL" sz="2000" b="1" strike="noStrike" spc="-1" dirty="0">
                <a:latin typeface="Arial"/>
              </a:rPr>
              <a:t>zł</a:t>
            </a:r>
          </a:p>
          <a:p>
            <a:pPr marL="343080" indent="-342720">
              <a:spcBef>
                <a:spcPts val="400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-"/>
            </a:pPr>
            <a:r>
              <a:rPr lang="pl-PL" sz="2000" b="1" spc="-1" dirty="0"/>
              <a:t>dochody majątkowe	               15.271.547,62 zł</a:t>
            </a:r>
            <a:endParaRPr lang="pl-PL" sz="2000" b="1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</a:pPr>
            <a:r>
              <a:rPr lang="pl-PL" sz="2000" b="1" strike="noStrike" spc="-1" dirty="0">
                <a:latin typeface="Arial"/>
              </a:rPr>
              <a:t>Wydatki:			</a:t>
            </a:r>
            <a:r>
              <a:rPr lang="pl-PL" sz="2000" b="1" spc="-1" dirty="0">
                <a:latin typeface="Arial"/>
              </a:rPr>
              <a:t>               </a:t>
            </a:r>
            <a:r>
              <a:rPr lang="pl-PL" sz="2000" b="1" strike="noStrike" spc="-1" dirty="0" smtClean="0">
                <a:latin typeface="Arial"/>
              </a:rPr>
              <a:t>16.179.534,59 </a:t>
            </a:r>
            <a:r>
              <a:rPr lang="pl-PL" sz="2000" b="1" strike="noStrike" spc="-1" dirty="0">
                <a:latin typeface="Arial"/>
              </a:rPr>
              <a:t>zł</a:t>
            </a: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-"/>
            </a:pPr>
            <a:r>
              <a:rPr lang="pl-PL" sz="2000" b="1" strike="noStrike" spc="-1" dirty="0">
                <a:latin typeface="Arial"/>
              </a:rPr>
              <a:t>wydatki bieżące			  </a:t>
            </a:r>
            <a:r>
              <a:rPr lang="pl-PL" sz="2000" b="1" spc="-1" dirty="0" smtClean="0">
                <a:latin typeface="Arial"/>
              </a:rPr>
              <a:t>1</a:t>
            </a:r>
            <a:r>
              <a:rPr lang="pl-PL" sz="2000" b="1" strike="noStrike" spc="-1" dirty="0" smtClean="0">
                <a:latin typeface="Arial"/>
              </a:rPr>
              <a:t>.900.722,43 </a:t>
            </a:r>
            <a:r>
              <a:rPr lang="pl-PL" sz="2000" b="1" strike="noStrike" spc="-1" dirty="0">
                <a:latin typeface="Arial"/>
              </a:rPr>
              <a:t>zł</a:t>
            </a: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-"/>
            </a:pPr>
            <a:r>
              <a:rPr lang="pl-PL" sz="2000" b="1" strike="noStrike" spc="-1" dirty="0">
                <a:latin typeface="Arial"/>
              </a:rPr>
              <a:t>wydatki majątkowe			  </a:t>
            </a:r>
            <a:r>
              <a:rPr lang="pl-PL" sz="2000" b="1" spc="-1" dirty="0" smtClean="0">
                <a:latin typeface="Arial"/>
              </a:rPr>
              <a:t>14</a:t>
            </a:r>
            <a:r>
              <a:rPr lang="pl-PL" sz="2000" b="1" strike="noStrike" spc="-1" dirty="0" smtClean="0">
                <a:latin typeface="Arial"/>
              </a:rPr>
              <a:t>.278.812,16 </a:t>
            </a:r>
            <a:r>
              <a:rPr lang="pl-PL" sz="2000" b="1" strike="noStrike" spc="-1" dirty="0">
                <a:latin typeface="Arial"/>
              </a:rPr>
              <a:t>zł</a:t>
            </a:r>
          </a:p>
          <a:p>
            <a:pPr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</a:pPr>
            <a:endParaRPr lang="pl-PL" sz="2000" b="1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</a:pPr>
            <a:r>
              <a:rPr lang="pl-PL" sz="2000" b="1" strike="noStrike" spc="-1" dirty="0">
                <a:latin typeface="Arial"/>
              </a:rPr>
              <a:t>Nadwyżka operacyjna:			    </a:t>
            </a:r>
            <a:r>
              <a:rPr lang="pl-PL" sz="2000" b="1" strike="noStrike" spc="-1" dirty="0" smtClean="0">
                <a:latin typeface="Arial"/>
              </a:rPr>
              <a:t>1.148.114,77 </a:t>
            </a:r>
            <a:r>
              <a:rPr lang="pl-PL" sz="2000" b="1" strike="noStrike" spc="-1" dirty="0">
                <a:latin typeface="Arial"/>
              </a:rPr>
              <a:t>zł 		</a:t>
            </a:r>
          </a:p>
        </p:txBody>
      </p:sp>
      <p:pic>
        <p:nvPicPr>
          <p:cNvPr id="96" name="Picture 7"/>
          <p:cNvPicPr/>
          <p:nvPr/>
        </p:nvPicPr>
        <p:blipFill>
          <a:blip r:embed="rId2"/>
          <a:stretch/>
        </p:blipFill>
        <p:spPr>
          <a:xfrm>
            <a:off x="7452360" y="6253920"/>
            <a:ext cx="1476000" cy="456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2390" y="130629"/>
            <a:ext cx="5939219" cy="656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911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" y="0"/>
            <a:ext cx="9143771" cy="6858000"/>
          </a:xfrm>
          <a:prstGeom prst="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40030" y="1028700"/>
            <a:ext cx="3291840" cy="3291840"/>
          </a:xfrm>
          <a:prstGeom prst="ellipse">
            <a:avLst/>
          </a:prstGeom>
          <a:solidFill>
            <a:srgbClr val="1D4ED8">
              <a:alpha val="15000"/>
            </a:srgbClr>
          </a:solidFill>
          <a:ln w="12700">
            <a:solidFill>
              <a:srgbClr val="1D4ED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000750" y="2948940"/>
            <a:ext cx="2846070" cy="2846070"/>
          </a:xfrm>
          <a:prstGeom prst="ellipse">
            <a:avLst/>
          </a:prstGeom>
          <a:solidFill>
            <a:srgbClr val="38BDF8">
              <a:alpha val="12000"/>
            </a:srgbClr>
          </a:solidFill>
          <a:ln w="12700">
            <a:solidFill>
              <a:srgbClr val="38BD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091690" y="4217670"/>
            <a:ext cx="1611630" cy="1611630"/>
          </a:xfrm>
          <a:prstGeom prst="ellipse">
            <a:avLst/>
          </a:prstGeom>
          <a:solidFill>
            <a:srgbClr val="22C55E">
              <a:alpha val="10000"/>
            </a:srgbClr>
          </a:solidFill>
          <a:ln w="12700">
            <a:solidFill>
              <a:srgbClr val="22C55E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" y="5891022"/>
            <a:ext cx="9143771" cy="109728"/>
          </a:xfrm>
          <a:prstGeom prst="rect">
            <a:avLst/>
          </a:prstGeom>
          <a:solidFill>
            <a:srgbClr val="0EA5E9">
              <a:alpha val="85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5891022"/>
            <a:ext cx="2926007" cy="109728"/>
          </a:xfrm>
          <a:prstGeom prst="rect">
            <a:avLst/>
          </a:prstGeom>
          <a:solidFill>
            <a:srgbClr val="22C55E">
              <a:alpha val="90000"/>
            </a:srgbClr>
          </a:solidFill>
          <a:ln w="12700">
            <a:solidFill>
              <a:srgbClr val="22C55E">
                <a:alpha val="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14351" y="2743200"/>
            <a:ext cx="8115071" cy="960120"/>
          </a:xfrm>
          <a:prstGeom prst="rect">
            <a:avLst/>
          </a:prstGeom>
          <a:noFill/>
          <a:ln/>
          <a:effectLst>
            <a:outerShdw blurRad="76200" dist="25400" dir="2700000" algn="bl" rotWithShape="0">
              <a:srgbClr val="000000">
                <a:alpha val="35000"/>
              </a:srgbClr>
            </a:outerShdw>
          </a:effectLst>
        </p:spPr>
        <p:txBody>
          <a:bodyPr wrap="square" rtlCol="0" anchor="ctr"/>
          <a:lstStyle/>
          <a:p>
            <a:pPr algn="ctr"/>
            <a:r>
              <a:rPr lang="en-US" sz="4050" b="1" dirty="0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  <a:t>Dziękuję za uwagę</a:t>
            </a:r>
            <a:endParaRPr lang="en-US" sz="405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17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837</TotalTime>
  <Words>58</Words>
  <Application>Microsoft Office PowerPoint</Application>
  <PresentationFormat>Pokaz na ekranie (4:3)</PresentationFormat>
  <Paragraphs>22</Paragraphs>
  <Slides>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3</vt:i4>
      </vt:variant>
      <vt:variant>
        <vt:lpstr>Tytuły slajdów</vt:lpstr>
      </vt:variant>
      <vt:variant>
        <vt:i4>5</vt:i4>
      </vt:variant>
    </vt:vector>
  </HeadingPairs>
  <TitlesOfParts>
    <vt:vector size="15" baseType="lpstr">
      <vt:lpstr>Arial</vt:lpstr>
      <vt:lpstr>Arial Black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1_Office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subject/>
  <dc:creator>Małgorzata Kern</dc:creator>
  <dc:description/>
  <cp:lastModifiedBy>Rafał Przełonczkowski</cp:lastModifiedBy>
  <cp:revision>70</cp:revision>
  <cp:lastPrinted>2026-01-28T08:08:16Z</cp:lastPrinted>
  <dcterms:created xsi:type="dcterms:W3CDTF">2023-12-08T08:03:25Z</dcterms:created>
  <dcterms:modified xsi:type="dcterms:W3CDTF">2026-01-28T08:30:36Z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Pokaz na ekranie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</vt:i4>
  </property>
</Properties>
</file>