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2C49760-2343-42EA-8293-11DA96ED523B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Sekcja bez tytułu" id="{25FCC246-B177-4501-B6EA-129AFB84BECD}">
          <p14:sldIdLst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rzelonczkowski_r\AppData\Local\Temp\ReportToolTemporary\75f4fdb721ad4e22878ca39fb50d5d97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zelonczkowski_r\AppData\Local\Temp\ReportToolTemporary\75f4fdb721ad4e22878ca39fb50d5d97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Arkusz2!$B$1</c:f>
              <c:strCache>
                <c:ptCount val="1"/>
                <c:pt idx="0">
                  <c:v>2023 wykonanie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Arkusz2!$A$2:$A$6</c:f>
              <c:strCache>
                <c:ptCount val="5"/>
                <c:pt idx="0">
                  <c:v>PIT i CIT</c:v>
                </c:pt>
                <c:pt idx="1">
                  <c:v>Subwencje ogólne</c:v>
                </c:pt>
                <c:pt idx="2">
                  <c:v>Dotacje</c:v>
                </c:pt>
                <c:pt idx="3">
                  <c:v>Pozostałe dochody bieżące</c:v>
                </c:pt>
                <c:pt idx="4">
                  <c:v>Sprzedaż majątku</c:v>
                </c:pt>
              </c:strCache>
            </c:strRef>
          </c:cat>
          <c:val>
            <c:numRef>
              <c:f>Arkusz2!$B$2:$B$6</c:f>
              <c:numCache>
                <c:formatCode>#\ ##0.00_ ;[Red]\-#\ ##0.00\ </c:formatCode>
                <c:ptCount val="5"/>
                <c:pt idx="0">
                  <c:v>152844496</c:v>
                </c:pt>
                <c:pt idx="1">
                  <c:v>260487509.25</c:v>
                </c:pt>
                <c:pt idx="2">
                  <c:v>159584537.87</c:v>
                </c:pt>
                <c:pt idx="3">
                  <c:v>235389960.44999999</c:v>
                </c:pt>
                <c:pt idx="4">
                  <c:v>12843231.84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7-45F1-9111-696AEE6DBE8B}"/>
            </c:ext>
          </c:extLst>
        </c:ser>
        <c:ser>
          <c:idx val="1"/>
          <c:order val="1"/>
          <c:tx>
            <c:strRef>
              <c:f>Arkusz2!$C$1</c:f>
              <c:strCache>
                <c:ptCount val="1"/>
                <c:pt idx="0">
                  <c:v>2024 wykonanie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Arkusz2!$A$2:$A$6</c:f>
              <c:strCache>
                <c:ptCount val="5"/>
                <c:pt idx="0">
                  <c:v>PIT i CIT</c:v>
                </c:pt>
                <c:pt idx="1">
                  <c:v>Subwencje ogólne</c:v>
                </c:pt>
                <c:pt idx="2">
                  <c:v>Dotacje</c:v>
                </c:pt>
                <c:pt idx="3">
                  <c:v>Pozostałe dochody bieżące</c:v>
                </c:pt>
                <c:pt idx="4">
                  <c:v>Sprzedaż majątku</c:v>
                </c:pt>
              </c:strCache>
            </c:strRef>
          </c:cat>
          <c:val>
            <c:numRef>
              <c:f>Arkusz2!$C$2:$C$6</c:f>
              <c:numCache>
                <c:formatCode>#\ ##0.00_ ;[Red]\-#\ ##0.00\ </c:formatCode>
                <c:ptCount val="5"/>
                <c:pt idx="0">
                  <c:v>229465827</c:v>
                </c:pt>
                <c:pt idx="1">
                  <c:v>296215071</c:v>
                </c:pt>
                <c:pt idx="2">
                  <c:v>210284157.54000002</c:v>
                </c:pt>
                <c:pt idx="3">
                  <c:v>262917503.38999999</c:v>
                </c:pt>
                <c:pt idx="4">
                  <c:v>5228281.32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7-45F1-9111-696AEE6DBE8B}"/>
            </c:ext>
          </c:extLst>
        </c:ser>
        <c:ser>
          <c:idx val="2"/>
          <c:order val="2"/>
          <c:tx>
            <c:strRef>
              <c:f>Arkusz2!$D$1</c:f>
              <c:strCache>
                <c:ptCount val="1"/>
                <c:pt idx="0">
                  <c:v>2025 plan 3 kw.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Arkusz2!$A$2:$A$6</c:f>
              <c:strCache>
                <c:ptCount val="5"/>
                <c:pt idx="0">
                  <c:v>PIT i CIT</c:v>
                </c:pt>
                <c:pt idx="1">
                  <c:v>Subwencje ogólne</c:v>
                </c:pt>
                <c:pt idx="2">
                  <c:v>Dotacje</c:v>
                </c:pt>
                <c:pt idx="3">
                  <c:v>Pozostałe dochody bieżące</c:v>
                </c:pt>
                <c:pt idx="4">
                  <c:v>Sprzedaż majątku</c:v>
                </c:pt>
              </c:strCache>
            </c:strRef>
          </c:cat>
          <c:val>
            <c:numRef>
              <c:f>Arkusz2!$D$2:$D$6</c:f>
              <c:numCache>
                <c:formatCode>#\ ##0.00_ ;[Red]\-#\ ##0.00\ </c:formatCode>
                <c:ptCount val="5"/>
                <c:pt idx="0">
                  <c:v>493756101.17000002</c:v>
                </c:pt>
                <c:pt idx="1">
                  <c:v>90269466.969999999</c:v>
                </c:pt>
                <c:pt idx="2">
                  <c:v>187941682.05000001</c:v>
                </c:pt>
                <c:pt idx="3">
                  <c:v>225254847</c:v>
                </c:pt>
                <c:pt idx="4">
                  <c:v>25281347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7-45F1-9111-696AEE6DBE8B}"/>
            </c:ext>
          </c:extLst>
        </c:ser>
        <c:ser>
          <c:idx val="3"/>
          <c:order val="3"/>
          <c:tx>
            <c:strRef>
              <c:f>Arkusz2!$E$1</c:f>
              <c:strCache>
                <c:ptCount val="1"/>
                <c:pt idx="0">
                  <c:v>2026 plan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Arkusz2!$A$2:$A$6</c:f>
              <c:strCache>
                <c:ptCount val="5"/>
                <c:pt idx="0">
                  <c:v>PIT i CIT</c:v>
                </c:pt>
                <c:pt idx="1">
                  <c:v>Subwencje ogólne</c:v>
                </c:pt>
                <c:pt idx="2">
                  <c:v>Dotacje</c:v>
                </c:pt>
                <c:pt idx="3">
                  <c:v>Pozostałe dochody bieżące</c:v>
                </c:pt>
                <c:pt idx="4">
                  <c:v>Sprzedaż majątku</c:v>
                </c:pt>
              </c:strCache>
            </c:strRef>
          </c:cat>
          <c:val>
            <c:numRef>
              <c:f>Arkusz2!$E$2:$E$6</c:f>
              <c:numCache>
                <c:formatCode>#\ ##0.00_ ;[Red]\-#\ ##0.00\ </c:formatCode>
                <c:ptCount val="5"/>
                <c:pt idx="0">
                  <c:v>533106213</c:v>
                </c:pt>
                <c:pt idx="1">
                  <c:v>99002135</c:v>
                </c:pt>
                <c:pt idx="2">
                  <c:v>129445196.04000001</c:v>
                </c:pt>
                <c:pt idx="3">
                  <c:v>227868512.16</c:v>
                </c:pt>
                <c:pt idx="4">
                  <c:v>17023930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7-45F1-9111-696AEE6DB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222520"/>
        <c:axId val="341179144"/>
      </c:barChart>
      <c:catAx>
        <c:axId val="34322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1179144"/>
        <c:crosses val="autoZero"/>
        <c:auto val="1"/>
        <c:lblAlgn val="ctr"/>
        <c:lblOffset val="100"/>
        <c:noMultiLvlLbl val="0"/>
      </c:catAx>
      <c:valAx>
        <c:axId val="34117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22252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00340678518049"/>
          <c:y val="0.11527972530830906"/>
          <c:w val="0.86678768547356821"/>
          <c:h val="0.49787077985114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2023 wykonanie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Arkusz1!$A$3:$A$14</c:f>
              <c:strCache>
                <c:ptCount val="12"/>
                <c:pt idx="0">
                  <c:v>Transport i łączność</c:v>
                </c:pt>
                <c:pt idx="1">
                  <c:v>Administracja publiczna</c:v>
                </c:pt>
                <c:pt idx="2">
                  <c:v>Bezpieczeństwo publiczne i ochrona przeciwpożarowa</c:v>
                </c:pt>
                <c:pt idx="3">
                  <c:v>Obsługa długu publicznego</c:v>
                </c:pt>
                <c:pt idx="4">
                  <c:v>Oświata i wychowanie</c:v>
                </c:pt>
                <c:pt idx="5">
                  <c:v>Pomoc społeczna</c:v>
                </c:pt>
                <c:pt idx="6">
                  <c:v>Edukacyjna opieka wychowawcza</c:v>
                </c:pt>
                <c:pt idx="7">
                  <c:v>Rodzina</c:v>
                </c:pt>
                <c:pt idx="8">
                  <c:v>Gospodarka komunalna i ochrona środowiska</c:v>
                </c:pt>
                <c:pt idx="9">
                  <c:v>Kultura i ochrona dziedzictwa narodowego</c:v>
                </c:pt>
                <c:pt idx="10">
                  <c:v>Kultura fizyczna</c:v>
                </c:pt>
                <c:pt idx="11">
                  <c:v>Pozostałe wydatki</c:v>
                </c:pt>
              </c:strCache>
            </c:strRef>
          </c:cat>
          <c:val>
            <c:numRef>
              <c:f>Arkusz1!$B$3:$B$14</c:f>
              <c:numCache>
                <c:formatCode>_("zł"* #,##0.00_);_("zł"* \(#,##0.00\);_("zł"* "-"??_);_(@_)</c:formatCode>
                <c:ptCount val="12"/>
                <c:pt idx="0">
                  <c:v>45554695.740000002</c:v>
                </c:pt>
                <c:pt idx="1">
                  <c:v>64943047.840000004</c:v>
                </c:pt>
                <c:pt idx="2">
                  <c:v>16969598.739999998</c:v>
                </c:pt>
                <c:pt idx="3">
                  <c:v>13206015.439999999</c:v>
                </c:pt>
                <c:pt idx="4">
                  <c:v>313101778.52999997</c:v>
                </c:pt>
                <c:pt idx="5">
                  <c:v>70894148.340000004</c:v>
                </c:pt>
                <c:pt idx="6">
                  <c:v>22897932.649999999</c:v>
                </c:pt>
                <c:pt idx="7">
                  <c:v>68136033.219999999</c:v>
                </c:pt>
                <c:pt idx="8">
                  <c:v>70053179.680000007</c:v>
                </c:pt>
                <c:pt idx="9">
                  <c:v>17703340.579999998</c:v>
                </c:pt>
                <c:pt idx="10">
                  <c:v>18657019.09</c:v>
                </c:pt>
                <c:pt idx="11">
                  <c:v>33282641.5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2-4635-8893-B514B8AB2C3D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2024 wykonanie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Arkusz1!$A$3:$A$14</c:f>
              <c:strCache>
                <c:ptCount val="12"/>
                <c:pt idx="0">
                  <c:v>Transport i łączność</c:v>
                </c:pt>
                <c:pt idx="1">
                  <c:v>Administracja publiczna</c:v>
                </c:pt>
                <c:pt idx="2">
                  <c:v>Bezpieczeństwo publiczne i ochrona przeciwpożarowa</c:v>
                </c:pt>
                <c:pt idx="3">
                  <c:v>Obsługa długu publicznego</c:v>
                </c:pt>
                <c:pt idx="4">
                  <c:v>Oświata i wychowanie</c:v>
                </c:pt>
                <c:pt idx="5">
                  <c:v>Pomoc społeczna</c:v>
                </c:pt>
                <c:pt idx="6">
                  <c:v>Edukacyjna opieka wychowawcza</c:v>
                </c:pt>
                <c:pt idx="7">
                  <c:v>Rodzina</c:v>
                </c:pt>
                <c:pt idx="8">
                  <c:v>Gospodarka komunalna i ochrona środowiska</c:v>
                </c:pt>
                <c:pt idx="9">
                  <c:v>Kultura i ochrona dziedzictwa narodowego</c:v>
                </c:pt>
                <c:pt idx="10">
                  <c:v>Kultura fizyczna</c:v>
                </c:pt>
                <c:pt idx="11">
                  <c:v>Pozostałe wydatki</c:v>
                </c:pt>
              </c:strCache>
            </c:strRef>
          </c:cat>
          <c:val>
            <c:numRef>
              <c:f>Arkusz1!$C$3:$C$14</c:f>
              <c:numCache>
                <c:formatCode>_("zł"* #,##0.00_);_("zł"* \(#,##0.00\);_("zł"* "-"??_);_(@_)</c:formatCode>
                <c:ptCount val="12"/>
                <c:pt idx="0">
                  <c:v>75543325.840000004</c:v>
                </c:pt>
                <c:pt idx="1">
                  <c:v>70911368.560000002</c:v>
                </c:pt>
                <c:pt idx="2">
                  <c:v>18951522.32</c:v>
                </c:pt>
                <c:pt idx="3">
                  <c:v>14994525.17</c:v>
                </c:pt>
                <c:pt idx="4">
                  <c:v>386098430.30000001</c:v>
                </c:pt>
                <c:pt idx="5">
                  <c:v>87221722.579999998</c:v>
                </c:pt>
                <c:pt idx="6">
                  <c:v>31302202.07</c:v>
                </c:pt>
                <c:pt idx="7">
                  <c:v>78772948.799999997</c:v>
                </c:pt>
                <c:pt idx="8">
                  <c:v>72696833.599999994</c:v>
                </c:pt>
                <c:pt idx="9">
                  <c:v>22288041.870000001</c:v>
                </c:pt>
                <c:pt idx="10">
                  <c:v>22059775.149999999</c:v>
                </c:pt>
                <c:pt idx="11">
                  <c:v>29499676.690000001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92-4635-8893-B514B8AB2C3D}"/>
            </c:ext>
          </c:extLst>
        </c:ser>
        <c:ser>
          <c:idx val="2"/>
          <c:order val="2"/>
          <c:tx>
            <c:strRef>
              <c:f>Arkusz1!$D$2</c:f>
              <c:strCache>
                <c:ptCount val="1"/>
                <c:pt idx="0">
                  <c:v>2025 plan 3 kw.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Arkusz1!$A$3:$A$14</c:f>
              <c:strCache>
                <c:ptCount val="12"/>
                <c:pt idx="0">
                  <c:v>Transport i łączność</c:v>
                </c:pt>
                <c:pt idx="1">
                  <c:v>Administracja publiczna</c:v>
                </c:pt>
                <c:pt idx="2">
                  <c:v>Bezpieczeństwo publiczne i ochrona przeciwpożarowa</c:v>
                </c:pt>
                <c:pt idx="3">
                  <c:v>Obsługa długu publicznego</c:v>
                </c:pt>
                <c:pt idx="4">
                  <c:v>Oświata i wychowanie</c:v>
                </c:pt>
                <c:pt idx="5">
                  <c:v>Pomoc społeczna</c:v>
                </c:pt>
                <c:pt idx="6">
                  <c:v>Edukacyjna opieka wychowawcza</c:v>
                </c:pt>
                <c:pt idx="7">
                  <c:v>Rodzina</c:v>
                </c:pt>
                <c:pt idx="8">
                  <c:v>Gospodarka komunalna i ochrona środowiska</c:v>
                </c:pt>
                <c:pt idx="9">
                  <c:v>Kultura i ochrona dziedzictwa narodowego</c:v>
                </c:pt>
                <c:pt idx="10">
                  <c:v>Kultura fizyczna</c:v>
                </c:pt>
                <c:pt idx="11">
                  <c:v>Pozostałe wydatki</c:v>
                </c:pt>
              </c:strCache>
            </c:strRef>
          </c:cat>
          <c:val>
            <c:numRef>
              <c:f>Arkusz1!$D$3:$D$14</c:f>
              <c:numCache>
                <c:formatCode>_("zł"* #,##0.00_);_("zł"* \(#,##0.00\);_("zł"* "-"??_);_(@_)</c:formatCode>
                <c:ptCount val="12"/>
                <c:pt idx="0">
                  <c:v>77502444</c:v>
                </c:pt>
                <c:pt idx="1">
                  <c:v>74758831.260000005</c:v>
                </c:pt>
                <c:pt idx="2">
                  <c:v>19170039.16</c:v>
                </c:pt>
                <c:pt idx="3">
                  <c:v>18515000</c:v>
                </c:pt>
                <c:pt idx="4">
                  <c:v>391984757.88999999</c:v>
                </c:pt>
                <c:pt idx="5">
                  <c:v>93484585.269999996</c:v>
                </c:pt>
                <c:pt idx="6">
                  <c:v>27650678</c:v>
                </c:pt>
                <c:pt idx="7">
                  <c:v>74413345.459999993</c:v>
                </c:pt>
                <c:pt idx="8">
                  <c:v>82332957.950000003</c:v>
                </c:pt>
                <c:pt idx="9">
                  <c:v>19853919</c:v>
                </c:pt>
                <c:pt idx="10">
                  <c:v>24167488</c:v>
                </c:pt>
                <c:pt idx="11">
                  <c:v>29427490.640000001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92-4635-8893-B514B8AB2C3D}"/>
            </c:ext>
          </c:extLst>
        </c:ser>
        <c:ser>
          <c:idx val="3"/>
          <c:order val="3"/>
          <c:tx>
            <c:strRef>
              <c:f>Arkusz1!$E$2</c:f>
              <c:strCache>
                <c:ptCount val="1"/>
                <c:pt idx="0">
                  <c:v>2026 plan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Arkusz1!$A$3:$A$14</c:f>
              <c:strCache>
                <c:ptCount val="12"/>
                <c:pt idx="0">
                  <c:v>Transport i łączność</c:v>
                </c:pt>
                <c:pt idx="1">
                  <c:v>Administracja publiczna</c:v>
                </c:pt>
                <c:pt idx="2">
                  <c:v>Bezpieczeństwo publiczne i ochrona przeciwpożarowa</c:v>
                </c:pt>
                <c:pt idx="3">
                  <c:v>Obsługa długu publicznego</c:v>
                </c:pt>
                <c:pt idx="4">
                  <c:v>Oświata i wychowanie</c:v>
                </c:pt>
                <c:pt idx="5">
                  <c:v>Pomoc społeczna</c:v>
                </c:pt>
                <c:pt idx="6">
                  <c:v>Edukacyjna opieka wychowawcza</c:v>
                </c:pt>
                <c:pt idx="7">
                  <c:v>Rodzina</c:v>
                </c:pt>
                <c:pt idx="8">
                  <c:v>Gospodarka komunalna i ochrona środowiska</c:v>
                </c:pt>
                <c:pt idx="9">
                  <c:v>Kultura i ochrona dziedzictwa narodowego</c:v>
                </c:pt>
                <c:pt idx="10">
                  <c:v>Kultura fizyczna</c:v>
                </c:pt>
                <c:pt idx="11">
                  <c:v>Pozostałe wydatki</c:v>
                </c:pt>
              </c:strCache>
            </c:strRef>
          </c:cat>
          <c:val>
            <c:numRef>
              <c:f>Arkusz1!$E$3:$E$14</c:f>
              <c:numCache>
                <c:formatCode>_("zł"* #,##0.00_);_("zł"* \(#,##0.00\);_("zł"* "-"??_);_(@_)</c:formatCode>
                <c:ptCount val="12"/>
                <c:pt idx="0">
                  <c:v>73880621.120000005</c:v>
                </c:pt>
                <c:pt idx="1">
                  <c:v>79036798.590000004</c:v>
                </c:pt>
                <c:pt idx="2">
                  <c:v>19060036</c:v>
                </c:pt>
                <c:pt idx="3">
                  <c:v>17005000</c:v>
                </c:pt>
                <c:pt idx="4">
                  <c:v>402962946.00999999</c:v>
                </c:pt>
                <c:pt idx="5">
                  <c:v>89228804</c:v>
                </c:pt>
                <c:pt idx="6">
                  <c:v>34330856</c:v>
                </c:pt>
                <c:pt idx="7">
                  <c:v>69300819</c:v>
                </c:pt>
                <c:pt idx="8">
                  <c:v>84193906.459999993</c:v>
                </c:pt>
                <c:pt idx="9">
                  <c:v>21225331.920000002</c:v>
                </c:pt>
                <c:pt idx="10">
                  <c:v>31786808</c:v>
                </c:pt>
                <c:pt idx="11">
                  <c:v>28760532.670000002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92-4635-8893-B514B8AB2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436560"/>
        <c:axId val="274439304"/>
      </c:barChart>
      <c:catAx>
        <c:axId val="27443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4439304"/>
        <c:crosses val="autoZero"/>
        <c:auto val="1"/>
        <c:lblAlgn val="ctr"/>
        <c:lblOffset val="100"/>
        <c:noMultiLvlLbl val="0"/>
      </c:catAx>
      <c:valAx>
        <c:axId val="27443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44365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'[75f4fdb721ad4e22878ca39fb50d5d97.xls]Arkusz3'!$D$1</c:f>
              <c:strCache>
                <c:ptCount val="1"/>
                <c:pt idx="0">
                  <c:v>2023 wykonanie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'[75f4fdb721ad4e22878ca39fb50d5d97.xls]Arkusz3'!$C$2:$C$15</c:f>
              <c:strCache>
                <c:ptCount val="14"/>
                <c:pt idx="0">
                  <c:v>Transport i łączność</c:v>
                </c:pt>
                <c:pt idx="1">
                  <c:v>Gospodarka mieszkaniowa</c:v>
                </c:pt>
                <c:pt idx="2">
                  <c:v>Działalność usługowa</c:v>
                </c:pt>
                <c:pt idx="3">
                  <c:v>Administracja publiczna</c:v>
                </c:pt>
                <c:pt idx="4">
                  <c:v>Obrona narodowa</c:v>
                </c:pt>
                <c:pt idx="5">
                  <c:v>Bezpieczeństwo publiczne i ochrona przeciwpożarowa</c:v>
                </c:pt>
                <c:pt idx="6">
                  <c:v>Oświata i wychowanie</c:v>
                </c:pt>
                <c:pt idx="7">
                  <c:v>Ochrona zdrowia</c:v>
                </c:pt>
                <c:pt idx="8">
                  <c:v>Pomoc społeczna</c:v>
                </c:pt>
                <c:pt idx="9">
                  <c:v>Rodzina</c:v>
                </c:pt>
                <c:pt idx="10">
                  <c:v>Pozostałe zadania w zakresie polityki społecznej</c:v>
                </c:pt>
                <c:pt idx="11">
                  <c:v>Gospodarka komunalna i ochrona środowiska</c:v>
                </c:pt>
                <c:pt idx="12">
                  <c:v>Kultura i ochrona dziedzictwa narodowego</c:v>
                </c:pt>
                <c:pt idx="13">
                  <c:v>Kultura fizyczna</c:v>
                </c:pt>
              </c:strCache>
            </c:strRef>
          </c:cat>
          <c:val>
            <c:numRef>
              <c:f>'[75f4fdb721ad4e22878ca39fb50d5d97.xls]Arkusz3'!$D$2:$D$15</c:f>
              <c:numCache>
                <c:formatCode>#\ ##0.00\ "zł"</c:formatCode>
                <c:ptCount val="14"/>
                <c:pt idx="0">
                  <c:v>47662950.049999997</c:v>
                </c:pt>
                <c:pt idx="1">
                  <c:v>39899031.020000003</c:v>
                </c:pt>
                <c:pt idx="2">
                  <c:v>75000</c:v>
                </c:pt>
                <c:pt idx="3">
                  <c:v>769544.94</c:v>
                </c:pt>
                <c:pt idx="4">
                  <c:v>0</c:v>
                </c:pt>
                <c:pt idx="5">
                  <c:v>456841.45</c:v>
                </c:pt>
                <c:pt idx="6">
                  <c:v>8700133.1799999997</c:v>
                </c:pt>
                <c:pt idx="7">
                  <c:v>6233626.6100000003</c:v>
                </c:pt>
                <c:pt idx="8">
                  <c:v>739437.67</c:v>
                </c:pt>
                <c:pt idx="10">
                  <c:v>386495.84</c:v>
                </c:pt>
                <c:pt idx="11">
                  <c:v>3795591.65</c:v>
                </c:pt>
                <c:pt idx="12">
                  <c:v>2464307.23</c:v>
                </c:pt>
                <c:pt idx="13">
                  <c:v>9515951.6799999997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C-4918-9639-788FCE3C7D5F}"/>
            </c:ext>
          </c:extLst>
        </c:ser>
        <c:ser>
          <c:idx val="1"/>
          <c:order val="1"/>
          <c:tx>
            <c:strRef>
              <c:f>'[75f4fdb721ad4e22878ca39fb50d5d97.xls]Arkusz3'!$E$1</c:f>
              <c:strCache>
                <c:ptCount val="1"/>
                <c:pt idx="0">
                  <c:v>2024 wykonanie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'[75f4fdb721ad4e22878ca39fb50d5d97.xls]Arkusz3'!$C$2:$C$15</c:f>
              <c:strCache>
                <c:ptCount val="14"/>
                <c:pt idx="0">
                  <c:v>Transport i łączność</c:v>
                </c:pt>
                <c:pt idx="1">
                  <c:v>Gospodarka mieszkaniowa</c:v>
                </c:pt>
                <c:pt idx="2">
                  <c:v>Działalność usługowa</c:v>
                </c:pt>
                <c:pt idx="3">
                  <c:v>Administracja publiczna</c:v>
                </c:pt>
                <c:pt idx="4">
                  <c:v>Obrona narodowa</c:v>
                </c:pt>
                <c:pt idx="5">
                  <c:v>Bezpieczeństwo publiczne i ochrona przeciwpożarowa</c:v>
                </c:pt>
                <c:pt idx="6">
                  <c:v>Oświata i wychowanie</c:v>
                </c:pt>
                <c:pt idx="7">
                  <c:v>Ochrona zdrowia</c:v>
                </c:pt>
                <c:pt idx="8">
                  <c:v>Pomoc społeczna</c:v>
                </c:pt>
                <c:pt idx="9">
                  <c:v>Rodzina</c:v>
                </c:pt>
                <c:pt idx="10">
                  <c:v>Pozostałe zadania w zakresie polityki społecznej</c:v>
                </c:pt>
                <c:pt idx="11">
                  <c:v>Gospodarka komunalna i ochrona środowiska</c:v>
                </c:pt>
                <c:pt idx="12">
                  <c:v>Kultura i ochrona dziedzictwa narodowego</c:v>
                </c:pt>
                <c:pt idx="13">
                  <c:v>Kultura fizyczna</c:v>
                </c:pt>
              </c:strCache>
            </c:strRef>
          </c:cat>
          <c:val>
            <c:numRef>
              <c:f>'[75f4fdb721ad4e22878ca39fb50d5d97.xls]Arkusz3'!$E$2:$E$15</c:f>
              <c:numCache>
                <c:formatCode>#\ ##0.00\ "zł"</c:formatCode>
                <c:ptCount val="14"/>
                <c:pt idx="0">
                  <c:v>59109455.18</c:v>
                </c:pt>
                <c:pt idx="1">
                  <c:v>5377191.9500000002</c:v>
                </c:pt>
                <c:pt idx="2">
                  <c:v>46125</c:v>
                </c:pt>
                <c:pt idx="3">
                  <c:v>519882.76</c:v>
                </c:pt>
                <c:pt idx="4">
                  <c:v>0</c:v>
                </c:pt>
                <c:pt idx="5">
                  <c:v>348002.86</c:v>
                </c:pt>
                <c:pt idx="6">
                  <c:v>11808253.82</c:v>
                </c:pt>
                <c:pt idx="7">
                  <c:v>4000000</c:v>
                </c:pt>
                <c:pt idx="8">
                  <c:v>111200</c:v>
                </c:pt>
                <c:pt idx="10">
                  <c:v>0</c:v>
                </c:pt>
                <c:pt idx="11">
                  <c:v>5362902.05</c:v>
                </c:pt>
                <c:pt idx="12">
                  <c:v>1649457.07</c:v>
                </c:pt>
                <c:pt idx="13">
                  <c:v>12650282.09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C-4918-9639-788FCE3C7D5F}"/>
            </c:ext>
          </c:extLst>
        </c:ser>
        <c:ser>
          <c:idx val="2"/>
          <c:order val="2"/>
          <c:tx>
            <c:strRef>
              <c:f>'[75f4fdb721ad4e22878ca39fb50d5d97.xls]Arkusz3'!$F$1</c:f>
              <c:strCache>
                <c:ptCount val="1"/>
                <c:pt idx="0">
                  <c:v>2025 plan 3 kw.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'[75f4fdb721ad4e22878ca39fb50d5d97.xls]Arkusz3'!$C$2:$C$15</c:f>
              <c:strCache>
                <c:ptCount val="14"/>
                <c:pt idx="0">
                  <c:v>Transport i łączność</c:v>
                </c:pt>
                <c:pt idx="1">
                  <c:v>Gospodarka mieszkaniowa</c:v>
                </c:pt>
                <c:pt idx="2">
                  <c:v>Działalność usługowa</c:v>
                </c:pt>
                <c:pt idx="3">
                  <c:v>Administracja publiczna</c:v>
                </c:pt>
                <c:pt idx="4">
                  <c:v>Obrona narodowa</c:v>
                </c:pt>
                <c:pt idx="5">
                  <c:v>Bezpieczeństwo publiczne i ochrona przeciwpożarowa</c:v>
                </c:pt>
                <c:pt idx="6">
                  <c:v>Oświata i wychowanie</c:v>
                </c:pt>
                <c:pt idx="7">
                  <c:v>Ochrona zdrowia</c:v>
                </c:pt>
                <c:pt idx="8">
                  <c:v>Pomoc społeczna</c:v>
                </c:pt>
                <c:pt idx="9">
                  <c:v>Rodzina</c:v>
                </c:pt>
                <c:pt idx="10">
                  <c:v>Pozostałe zadania w zakresie polityki społecznej</c:v>
                </c:pt>
                <c:pt idx="11">
                  <c:v>Gospodarka komunalna i ochrona środowiska</c:v>
                </c:pt>
                <c:pt idx="12">
                  <c:v>Kultura i ochrona dziedzictwa narodowego</c:v>
                </c:pt>
                <c:pt idx="13">
                  <c:v>Kultura fizyczna</c:v>
                </c:pt>
              </c:strCache>
            </c:strRef>
          </c:cat>
          <c:val>
            <c:numRef>
              <c:f>'[75f4fdb721ad4e22878ca39fb50d5d97.xls]Arkusz3'!$F$2:$F$15</c:f>
              <c:numCache>
                <c:formatCode>#\ ##0.00\ "zł"</c:formatCode>
                <c:ptCount val="14"/>
                <c:pt idx="0">
                  <c:v>41625305.149999999</c:v>
                </c:pt>
                <c:pt idx="1">
                  <c:v>11666983.74</c:v>
                </c:pt>
                <c:pt idx="2">
                  <c:v>415875</c:v>
                </c:pt>
                <c:pt idx="3">
                  <c:v>2305001.66</c:v>
                </c:pt>
                <c:pt idx="4">
                  <c:v>3399424</c:v>
                </c:pt>
                <c:pt idx="5">
                  <c:v>622060</c:v>
                </c:pt>
                <c:pt idx="6">
                  <c:v>17173364.719999999</c:v>
                </c:pt>
                <c:pt idx="7">
                  <c:v>3000355</c:v>
                </c:pt>
                <c:pt idx="8">
                  <c:v>346500</c:v>
                </c:pt>
                <c:pt idx="9">
                  <c:v>2310238.98</c:v>
                </c:pt>
                <c:pt idx="10">
                  <c:v>281074</c:v>
                </c:pt>
                <c:pt idx="11">
                  <c:v>14138931.82</c:v>
                </c:pt>
                <c:pt idx="12">
                  <c:v>3573897.75</c:v>
                </c:pt>
                <c:pt idx="13">
                  <c:v>48036383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C-4918-9639-788FCE3C7D5F}"/>
            </c:ext>
          </c:extLst>
        </c:ser>
        <c:ser>
          <c:idx val="3"/>
          <c:order val="3"/>
          <c:tx>
            <c:strRef>
              <c:f>'[75f4fdb721ad4e22878ca39fb50d5d97.xls]Arkusz3'!$G$1</c:f>
              <c:strCache>
                <c:ptCount val="1"/>
                <c:pt idx="0">
                  <c:v>2026 plan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'[75f4fdb721ad4e22878ca39fb50d5d97.xls]Arkusz3'!$C$2:$C$15</c:f>
              <c:strCache>
                <c:ptCount val="14"/>
                <c:pt idx="0">
                  <c:v>Transport i łączność</c:v>
                </c:pt>
                <c:pt idx="1">
                  <c:v>Gospodarka mieszkaniowa</c:v>
                </c:pt>
                <c:pt idx="2">
                  <c:v>Działalność usługowa</c:v>
                </c:pt>
                <c:pt idx="3">
                  <c:v>Administracja publiczna</c:v>
                </c:pt>
                <c:pt idx="4">
                  <c:v>Obrona narodowa</c:v>
                </c:pt>
                <c:pt idx="5">
                  <c:v>Bezpieczeństwo publiczne i ochrona przeciwpożarowa</c:v>
                </c:pt>
                <c:pt idx="6">
                  <c:v>Oświata i wychowanie</c:v>
                </c:pt>
                <c:pt idx="7">
                  <c:v>Ochrona zdrowia</c:v>
                </c:pt>
                <c:pt idx="8">
                  <c:v>Pomoc społeczna</c:v>
                </c:pt>
                <c:pt idx="9">
                  <c:v>Rodzina</c:v>
                </c:pt>
                <c:pt idx="10">
                  <c:v>Pozostałe zadania w zakresie polityki społecznej</c:v>
                </c:pt>
                <c:pt idx="11">
                  <c:v>Gospodarka komunalna i ochrona środowiska</c:v>
                </c:pt>
                <c:pt idx="12">
                  <c:v>Kultura i ochrona dziedzictwa narodowego</c:v>
                </c:pt>
                <c:pt idx="13">
                  <c:v>Kultura fizyczna</c:v>
                </c:pt>
              </c:strCache>
            </c:strRef>
          </c:cat>
          <c:val>
            <c:numRef>
              <c:f>'[75f4fdb721ad4e22878ca39fb50d5d97.xls]Arkusz3'!$G$2:$G$15</c:f>
              <c:numCache>
                <c:formatCode>#\ ##0.00\ "zł"</c:formatCode>
                <c:ptCount val="14"/>
                <c:pt idx="0">
                  <c:v>31736392.390000001</c:v>
                </c:pt>
                <c:pt idx="1">
                  <c:v>12606665.609999999</c:v>
                </c:pt>
                <c:pt idx="2">
                  <c:v>0</c:v>
                </c:pt>
                <c:pt idx="3">
                  <c:v>4930116.8</c:v>
                </c:pt>
                <c:pt idx="4">
                  <c:v>0</c:v>
                </c:pt>
                <c:pt idx="5">
                  <c:v>400000</c:v>
                </c:pt>
                <c:pt idx="6">
                  <c:v>16621464.26</c:v>
                </c:pt>
                <c:pt idx="7">
                  <c:v>3600000</c:v>
                </c:pt>
                <c:pt idx="8">
                  <c:v>15000</c:v>
                </c:pt>
                <c:pt idx="9">
                  <c:v>3420458.6</c:v>
                </c:pt>
                <c:pt idx="10">
                  <c:v>0</c:v>
                </c:pt>
                <c:pt idx="11">
                  <c:v>9671084.5899999999</c:v>
                </c:pt>
                <c:pt idx="12">
                  <c:v>3031346.31</c:v>
                </c:pt>
                <c:pt idx="13">
                  <c:v>32220000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8C-4918-9639-788FCE3C7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43462256"/>
        <c:axId val="343459512"/>
        <c:axId val="0"/>
      </c:bar3DChart>
      <c:catAx>
        <c:axId val="3434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459512"/>
        <c:crosses val="autoZero"/>
        <c:auto val="1"/>
        <c:lblAlgn val="ctr"/>
        <c:lblOffset val="100"/>
        <c:noMultiLvlLbl val="0"/>
      </c:catAx>
      <c:valAx>
        <c:axId val="34345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4622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404345290172065E-2"/>
          <c:y val="4.0708252111760886E-2"/>
          <c:w val="0.69561271507728195"/>
          <c:h val="0.89773628442643505"/>
        </c:manualLayout>
      </c:layout>
      <c:lineChart>
        <c:grouping val="standard"/>
        <c:varyColors val="0"/>
        <c:ser>
          <c:idx val="0"/>
          <c:order val="0"/>
          <c:tx>
            <c:strRef>
              <c:f>WPF_bazowy!$D$70</c:f>
              <c:strCache>
                <c:ptCount val="1"/>
                <c:pt idx="0">
                  <c:v>średnia z art. 243 (plan III kw N-1)</c:v>
                </c:pt>
              </c:strCache>
            </c:strRef>
          </c:tx>
          <c:marker>
            <c:symbol val="none"/>
          </c:marker>
          <c:cat>
            <c:numRef>
              <c:f>WPF_bazowy!$N$9:$W$9</c:f>
              <c:numCache>
                <c:formatCode>0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</c:numCache>
            </c:numRef>
          </c:cat>
          <c:val>
            <c:numRef>
              <c:f>WPF_bazowy!$N$70:$W$70</c:f>
              <c:numCache>
                <c:formatCode>0.00%</c:formatCode>
                <c:ptCount val="10"/>
                <c:pt idx="0">
                  <c:v>8.6400000000000005E-2</c:v>
                </c:pt>
                <c:pt idx="1">
                  <c:v>7.6399999999999996E-2</c:v>
                </c:pt>
                <c:pt idx="2">
                  <c:v>7.17E-2</c:v>
                </c:pt>
                <c:pt idx="3">
                  <c:v>5.1200000000000002E-2</c:v>
                </c:pt>
                <c:pt idx="4">
                  <c:v>5.5399999999999998E-2</c:v>
                </c:pt>
                <c:pt idx="5">
                  <c:v>5.9400000000000001E-2</c:v>
                </c:pt>
                <c:pt idx="6">
                  <c:v>6.13E-2</c:v>
                </c:pt>
                <c:pt idx="7">
                  <c:v>6.4799999999999996E-2</c:v>
                </c:pt>
                <c:pt idx="8">
                  <c:v>7.1400000000000005E-2</c:v>
                </c:pt>
                <c:pt idx="9">
                  <c:v>7.1400000000000005E-2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92-4C83-9B0A-8D2504A703ED}"/>
            </c:ext>
          </c:extLst>
        </c:ser>
        <c:ser>
          <c:idx val="1"/>
          <c:order val="1"/>
          <c:tx>
            <c:strRef>
              <c:f>WPF_bazowy!$D$63</c:f>
              <c:strCache>
                <c:ptCount val="1"/>
                <c:pt idx="0">
                  <c:v>(R + O) / Db</c:v>
                </c:pt>
              </c:strCache>
            </c:strRef>
          </c:tx>
          <c:marker>
            <c:symbol val="none"/>
          </c:marker>
          <c:cat>
            <c:numRef>
              <c:f>WPF_bazowy!$N$9:$W$9</c:f>
              <c:numCache>
                <c:formatCode>0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</c:numCache>
            </c:numRef>
          </c:cat>
          <c:val>
            <c:numRef>
              <c:f>WPF_bazowy!$N$63:$W$63</c:f>
              <c:numCache>
                <c:formatCode>0.00%</c:formatCode>
                <c:ptCount val="10"/>
                <c:pt idx="0">
                  <c:v>3.8100000000000002E-2</c:v>
                </c:pt>
                <c:pt idx="1">
                  <c:v>3.8100000000000002E-2</c:v>
                </c:pt>
                <c:pt idx="2">
                  <c:v>3.5000000000000003E-2</c:v>
                </c:pt>
                <c:pt idx="3">
                  <c:v>4.1399999999999999E-2</c:v>
                </c:pt>
                <c:pt idx="4">
                  <c:v>4.48E-2</c:v>
                </c:pt>
                <c:pt idx="5">
                  <c:v>3.39E-2</c:v>
                </c:pt>
                <c:pt idx="6">
                  <c:v>3.2899999999999999E-2</c:v>
                </c:pt>
                <c:pt idx="7">
                  <c:v>3.2199999999999999E-2</c:v>
                </c:pt>
                <c:pt idx="8">
                  <c:v>3.1199999999999999E-2</c:v>
                </c:pt>
                <c:pt idx="9">
                  <c:v>3.0200000000000001E-2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92-4C83-9B0A-8D2504A70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940576"/>
        <c:axId val="274438128"/>
      </c:lineChart>
      <c:catAx>
        <c:axId val="343940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l-PL"/>
          </a:p>
        </c:txPr>
        <c:crossAx val="274438128"/>
        <c:crosses val="autoZero"/>
        <c:auto val="1"/>
        <c:lblAlgn val="ctr"/>
        <c:lblOffset val="100"/>
        <c:noMultiLvlLbl val="0"/>
      </c:catAx>
      <c:valAx>
        <c:axId val="27443812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l-PL"/>
          </a:p>
        </c:txPr>
        <c:crossAx val="34394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83100029163032"/>
          <c:y val="6.2019247594050732E-2"/>
          <c:w val="0.19463283756197142"/>
          <c:h val="0.40896916394222654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040" cy="457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8800" b="0" strike="noStrike" cap="all" spc="-77">
                <a:solidFill>
                  <a:srgbClr val="000000"/>
                </a:solidFill>
                <a:latin typeface="Arial Black"/>
              </a:rPr>
              <a:t>Kliknij, aby edytować styl</a:t>
            </a:r>
            <a:endParaRPr lang="pl-PL" sz="8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100000"/>
              </a:lnSpc>
            </a:pPr>
            <a:fld id="{8EA9A8AF-07FF-49DB-B9E4-A6FA2E7D2620}" type="datetime">
              <a:rPr lang="pl-PL" sz="1000" b="0" strike="noStrike" spc="-1">
                <a:solidFill>
                  <a:srgbClr val="000000"/>
                </a:solidFill>
                <a:latin typeface="Arial"/>
              </a:rPr>
              <a:t>2025-12-17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9001080" y="4846320"/>
            <a:ext cx="142560" cy="2011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001080" y="0"/>
            <a:ext cx="142560" cy="4845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5C91C7D-7912-41A9-BD21-284FFF9DBC39}" type="slidenum">
              <a:rPr lang="pl-PL" sz="2400" b="1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pl-PL" sz="24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pl-PL" sz="3600" b="0" strike="noStrike" cap="all" spc="-58">
                <a:solidFill>
                  <a:srgbClr val="D1282E"/>
                </a:solidFill>
                <a:latin typeface="Arial Black"/>
              </a:rPr>
              <a:t>Kliknij, aby edytować styl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</a:rPr>
              <a:t>Kliknij, aby edytować style wzorca tekstu</a:t>
            </a:r>
          </a:p>
          <a:p>
            <a:pPr marL="457200" lvl="1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100000"/>
              </a:lnSpc>
            </a:pPr>
            <a:fld id="{23ADC12A-33F4-4369-9635-3DFC843F7375}" type="datetime">
              <a:rPr lang="pl-PL" sz="1000" b="0" strike="noStrike" spc="-1">
                <a:solidFill>
                  <a:srgbClr val="000000"/>
                </a:solidFill>
                <a:latin typeface="Arial"/>
              </a:rPr>
              <a:t>2025-12-17</a:t>
            </a:fld>
            <a:endParaRPr lang="pl-PL" sz="10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</p:spPr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E981FB3-55F9-45D0-BC9F-1FDF1E491BD4}" type="slidenum">
              <a:rPr lang="pl-PL" sz="2400" b="1" strike="noStrike" spc="-1">
                <a:solidFill>
                  <a:srgbClr val="D1282E"/>
                </a:solidFill>
                <a:latin typeface="Arial"/>
              </a:rPr>
              <a:t>‹#›</a:t>
            </a:fld>
            <a:endParaRPr lang="pl-PL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/>
          <p:cNvPicPr/>
          <p:nvPr/>
        </p:nvPicPr>
        <p:blipFill>
          <a:blip r:embed="rId2"/>
          <a:stretch/>
        </p:blipFill>
        <p:spPr>
          <a:xfrm>
            <a:off x="7308360" y="6293880"/>
            <a:ext cx="1476000" cy="456840"/>
          </a:xfrm>
          <a:prstGeom prst="rect">
            <a:avLst/>
          </a:prstGeom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0" y="6439931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Chorzów, dnia 18.12.2025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" y="69668"/>
            <a:ext cx="8520903" cy="49900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/>
          <p:cNvPicPr/>
          <p:nvPr/>
        </p:nvPicPr>
        <p:blipFill>
          <a:blip r:embed="rId2"/>
          <a:stretch/>
        </p:blipFill>
        <p:spPr>
          <a:xfrm>
            <a:off x="7380360" y="6282000"/>
            <a:ext cx="1476000" cy="456840"/>
          </a:xfrm>
          <a:prstGeom prst="rect">
            <a:avLst/>
          </a:prstGeom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32" y="4365902"/>
            <a:ext cx="4201111" cy="895475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457200" y="365760"/>
            <a:ext cx="7503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 dirty="0" err="1"/>
              <a:t>Podstawowe</a:t>
            </a:r>
            <a:r>
              <a:rPr sz="2000" b="1" dirty="0"/>
              <a:t> </a:t>
            </a:r>
            <a:r>
              <a:rPr sz="2000" b="1" dirty="0" err="1"/>
              <a:t>wielkości</a:t>
            </a:r>
            <a:r>
              <a:rPr sz="2000" b="1" dirty="0"/>
              <a:t> </a:t>
            </a:r>
            <a:r>
              <a:rPr sz="2000" b="1" dirty="0" err="1"/>
              <a:t>budżetu</a:t>
            </a:r>
            <a:r>
              <a:rPr sz="2000" b="1" dirty="0"/>
              <a:t> </a:t>
            </a:r>
            <a:r>
              <a:rPr sz="2000" b="1" dirty="0" err="1"/>
              <a:t>Miasta</a:t>
            </a:r>
            <a:r>
              <a:rPr sz="2000" b="1" dirty="0"/>
              <a:t> </a:t>
            </a:r>
            <a:r>
              <a:rPr sz="2000" b="1" dirty="0" err="1"/>
              <a:t>Chorzów</a:t>
            </a:r>
            <a:r>
              <a:rPr sz="2000" b="1" dirty="0"/>
              <a:t> </a:t>
            </a:r>
            <a:r>
              <a:rPr sz="2000" b="1" dirty="0" err="1"/>
              <a:t>na</a:t>
            </a:r>
            <a:r>
              <a:rPr sz="2000" b="1" dirty="0"/>
              <a:t> 2026 </a:t>
            </a:r>
            <a:r>
              <a:rPr sz="2000" b="1" dirty="0" err="1"/>
              <a:t>rok</a:t>
            </a:r>
            <a:endParaRPr sz="2000" b="1" dirty="0"/>
          </a:p>
        </p:txBody>
      </p:sp>
      <p:sp>
        <p:nvSpPr>
          <p:cNvPr id="6" name="TextBox 2"/>
          <p:cNvSpPr txBox="1"/>
          <p:nvPr/>
        </p:nvSpPr>
        <p:spPr>
          <a:xfrm>
            <a:off x="788126" y="1654629"/>
            <a:ext cx="2307042" cy="5642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 err="1"/>
              <a:t>Dochody</a:t>
            </a:r>
            <a:r>
              <a:rPr sz="1200" b="1" dirty="0"/>
              <a:t> </a:t>
            </a:r>
            <a:r>
              <a:rPr sz="1200" b="1" dirty="0" err="1"/>
              <a:t>bieżące</a:t>
            </a:r>
            <a:endParaRPr sz="1200" b="1" dirty="0"/>
          </a:p>
          <a:p>
            <a:pPr>
              <a:spcBef>
                <a:spcPts val="800"/>
              </a:spcBef>
              <a:defRPr sz="2000"/>
            </a:pPr>
            <a:r>
              <a:rPr sz="1200" dirty="0"/>
              <a:t>Plan </a:t>
            </a:r>
            <a:r>
              <a:rPr sz="1200" dirty="0" err="1"/>
              <a:t>wynosi</a:t>
            </a:r>
            <a:r>
              <a:rPr sz="1200" dirty="0"/>
              <a:t> 952 930 124,20 </a:t>
            </a:r>
            <a:r>
              <a:rPr sz="1200" dirty="0" err="1"/>
              <a:t>zł</a:t>
            </a:r>
            <a:r>
              <a:rPr sz="1200" dirty="0"/>
              <a:t>.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4476206" y="1654629"/>
            <a:ext cx="2222083" cy="5642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 err="1"/>
              <a:t>Dochody</a:t>
            </a:r>
            <a:r>
              <a:rPr sz="1200" b="1" dirty="0"/>
              <a:t> </a:t>
            </a:r>
            <a:r>
              <a:rPr sz="1200" b="1" dirty="0" err="1"/>
              <a:t>majątkowe</a:t>
            </a:r>
            <a:endParaRPr sz="1200" b="1" dirty="0"/>
          </a:p>
          <a:p>
            <a:pPr>
              <a:spcBef>
                <a:spcPts val="800"/>
              </a:spcBef>
              <a:defRPr sz="2000"/>
            </a:pPr>
            <a:r>
              <a:rPr lang="pl-PL" sz="1200" dirty="0"/>
              <a:t>Plan wynosi </a:t>
            </a:r>
            <a:r>
              <a:rPr sz="1200" dirty="0"/>
              <a:t>54 415 862,06 </a:t>
            </a:r>
            <a:r>
              <a:rPr sz="1200" dirty="0" err="1"/>
              <a:t>zł</a:t>
            </a:r>
            <a:r>
              <a:rPr sz="1200" dirty="0"/>
              <a:t>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788126" y="2912886"/>
            <a:ext cx="2307042" cy="5642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 err="1"/>
              <a:t>Wydatki</a:t>
            </a:r>
            <a:r>
              <a:rPr sz="1200" b="1" dirty="0"/>
              <a:t> </a:t>
            </a:r>
            <a:r>
              <a:rPr sz="1200" b="1" dirty="0" err="1"/>
              <a:t>bieżące</a:t>
            </a:r>
            <a:endParaRPr sz="1200" b="1" dirty="0"/>
          </a:p>
          <a:p>
            <a:pPr>
              <a:spcBef>
                <a:spcPts val="800"/>
              </a:spcBef>
              <a:defRPr sz="2000"/>
            </a:pPr>
            <a:r>
              <a:rPr lang="pl-PL" sz="1200" dirty="0"/>
              <a:t>Plan wynosi </a:t>
            </a:r>
            <a:r>
              <a:rPr sz="1200" dirty="0"/>
              <a:t>950 761 913,84 </a:t>
            </a:r>
            <a:r>
              <a:rPr sz="1200" dirty="0" err="1"/>
              <a:t>zł</a:t>
            </a:r>
            <a:r>
              <a:rPr sz="1200" dirty="0"/>
              <a:t>.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476206" y="2912886"/>
            <a:ext cx="2295628" cy="5642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 err="1"/>
              <a:t>Wydatki</a:t>
            </a:r>
            <a:r>
              <a:rPr sz="1200" b="1" dirty="0"/>
              <a:t> </a:t>
            </a:r>
            <a:r>
              <a:rPr sz="1200" b="1" dirty="0" err="1"/>
              <a:t>majątkowe</a:t>
            </a:r>
            <a:endParaRPr sz="1200" b="1" dirty="0"/>
          </a:p>
          <a:p>
            <a:pPr>
              <a:spcBef>
                <a:spcPts val="800"/>
              </a:spcBef>
              <a:defRPr sz="2000"/>
            </a:pPr>
            <a:r>
              <a:rPr lang="pl-PL" sz="1200" dirty="0"/>
              <a:t>Plan wynosi</a:t>
            </a:r>
            <a:r>
              <a:rPr sz="1200" dirty="0"/>
              <a:t> 118 252 528,56 </a:t>
            </a:r>
            <a:r>
              <a:rPr sz="1200" dirty="0" err="1"/>
              <a:t>zł</a:t>
            </a:r>
            <a:r>
              <a:rPr sz="1200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152640"/>
            <a:ext cx="7426800" cy="971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cap="all" spc="-58">
                <a:solidFill>
                  <a:srgbClr val="D1282E"/>
                </a:solidFill>
                <a:latin typeface="Arial Black"/>
              </a:rPr>
              <a:t>Autopoprawki do projektu budżetu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268640"/>
            <a:ext cx="800280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pl-PL" sz="2000" b="1" strike="noStrike" spc="-1" dirty="0">
                <a:latin typeface="Arial"/>
              </a:rPr>
              <a:t>Dochody:				  15.934.442,21 zł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lang="pl-PL" sz="2000" b="1" strike="noStrike" spc="-1" dirty="0">
                <a:latin typeface="Arial"/>
              </a:rPr>
              <a:t>dochody bieżące			       662.894,59 zł</a:t>
            </a:r>
          </a:p>
          <a:p>
            <a:pPr marL="343080" indent="-342720"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lang="pl-PL" sz="2000" b="1" spc="-1" dirty="0"/>
              <a:t>dochody majątkowe	               15.271.547,62 zł</a:t>
            </a:r>
            <a:endParaRPr lang="pl-PL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pl-PL" sz="2000" b="1" strike="noStrike" spc="-1" dirty="0">
                <a:latin typeface="Arial"/>
              </a:rPr>
              <a:t>Wydatki:			</a:t>
            </a:r>
            <a:r>
              <a:rPr lang="pl-PL" sz="2000" b="1" spc="-1" dirty="0">
                <a:latin typeface="Arial"/>
              </a:rPr>
              <a:t>               </a:t>
            </a:r>
            <a:r>
              <a:rPr lang="pl-PL" sz="2000" b="1" strike="noStrike" spc="-1" dirty="0">
                <a:latin typeface="Arial"/>
              </a:rPr>
              <a:t>15.934.442,21 zł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lang="pl-PL" sz="2000" b="1" strike="noStrike" spc="-1" dirty="0">
                <a:latin typeface="Arial"/>
              </a:rPr>
              <a:t>wydatki bieżące			  - 5.287.157,85 zł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lang="pl-PL" sz="2000" b="1" strike="noStrike" spc="-1" dirty="0">
                <a:latin typeface="Arial"/>
              </a:rPr>
              <a:t>wydatki majątkowe			  21.221.600,06 zł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pl-PL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pl-PL" sz="2000" b="1" strike="noStrike" spc="-1" dirty="0">
                <a:latin typeface="Arial"/>
              </a:rPr>
              <a:t>Nadwyżka operacyjna:			    5.950.052,44 zł 		</a:t>
            </a:r>
          </a:p>
        </p:txBody>
      </p:sp>
      <p:pic>
        <p:nvPicPr>
          <p:cNvPr id="96" name="Picture 7"/>
          <p:cNvPicPr/>
          <p:nvPr/>
        </p:nvPicPr>
        <p:blipFill>
          <a:blip r:embed="rId2"/>
          <a:stretch/>
        </p:blipFill>
        <p:spPr>
          <a:xfrm>
            <a:off x="7452360" y="6253920"/>
            <a:ext cx="1476000" cy="45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62000" y="26819"/>
            <a:ext cx="7626000" cy="407521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spc="-1" dirty="0">
                <a:solidFill>
                  <a:srgbClr val="000000"/>
                </a:solidFill>
              </a:rPr>
              <a:t>Dochody </a:t>
            </a:r>
            <a:r>
              <a:rPr lang="pl-PL" spc="-1" dirty="0">
                <a:solidFill>
                  <a:srgbClr val="000000"/>
                </a:solidFill>
              </a:rPr>
              <a:t>Miasta</a:t>
            </a:r>
            <a:r>
              <a:rPr lang="pl-PL" sz="1600" spc="-1" dirty="0">
                <a:solidFill>
                  <a:srgbClr val="000000"/>
                </a:solidFill>
              </a:rPr>
              <a:t> Chorzów według głównych pozycji w latach 2023 - 2026</a:t>
            </a:r>
            <a:endParaRPr lang="pl-PL" sz="1600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98" name="Picture 7"/>
          <p:cNvPicPr/>
          <p:nvPr/>
        </p:nvPicPr>
        <p:blipFill>
          <a:blip r:embed="rId2"/>
          <a:stretch/>
        </p:blipFill>
        <p:spPr>
          <a:xfrm>
            <a:off x="7452360" y="6309360"/>
            <a:ext cx="1476000" cy="4568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061198"/>
              </p:ext>
            </p:extLst>
          </p:nvPr>
        </p:nvGraphicFramePr>
        <p:xfrm>
          <a:off x="129540" y="586740"/>
          <a:ext cx="851153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/>
          <p:cNvPicPr/>
          <p:nvPr/>
        </p:nvPicPr>
        <p:blipFill>
          <a:blip r:embed="rId2"/>
          <a:stretch/>
        </p:blipFill>
        <p:spPr>
          <a:xfrm>
            <a:off x="7308360" y="6290640"/>
            <a:ext cx="1476000" cy="4568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29191"/>
              </p:ext>
            </p:extLst>
          </p:nvPr>
        </p:nvGraphicFramePr>
        <p:xfrm>
          <a:off x="80962" y="583474"/>
          <a:ext cx="8982075" cy="562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1432560" y="179968"/>
            <a:ext cx="639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Wydatki bieżące budżetu według działu w latach 2023 - 2026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7"/>
          <p:cNvPicPr/>
          <p:nvPr/>
        </p:nvPicPr>
        <p:blipFill>
          <a:blip r:embed="rId2"/>
          <a:stretch/>
        </p:blipFill>
        <p:spPr>
          <a:xfrm>
            <a:off x="7308360" y="6290640"/>
            <a:ext cx="1476000" cy="4568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57853"/>
              </p:ext>
            </p:extLst>
          </p:nvPr>
        </p:nvGraphicFramePr>
        <p:xfrm>
          <a:off x="261257" y="905691"/>
          <a:ext cx="8386355" cy="528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Shape 1"/>
          <p:cNvSpPr txBox="1"/>
          <p:nvPr/>
        </p:nvSpPr>
        <p:spPr>
          <a:xfrm>
            <a:off x="457200" y="152640"/>
            <a:ext cx="7930800" cy="517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</a:rPr>
              <a:t>	Wydatki majątkowe według działów w latach 2023 - 2026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7"/>
          <p:cNvPicPr/>
          <p:nvPr/>
        </p:nvPicPr>
        <p:blipFill>
          <a:blip r:embed="rId2"/>
          <a:stretch/>
        </p:blipFill>
        <p:spPr>
          <a:xfrm>
            <a:off x="7308360" y="6237360"/>
            <a:ext cx="1476000" cy="45684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13811"/>
              </p:ext>
            </p:extLst>
          </p:nvPr>
        </p:nvGraphicFramePr>
        <p:xfrm>
          <a:off x="922020" y="1440180"/>
          <a:ext cx="7223761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Shape 2"/>
          <p:cNvSpPr txBox="1"/>
          <p:nvPr/>
        </p:nvSpPr>
        <p:spPr>
          <a:xfrm>
            <a:off x="1933302" y="-73867"/>
            <a:ext cx="4512577" cy="158755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</a:pPr>
            <a:endParaRPr lang="pl-PL" sz="2000" b="1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pl-PL" dirty="0"/>
              <a:t>	Wskaźnik zadłużenia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7"/>
          <p:cNvPicPr/>
          <p:nvPr/>
        </p:nvPicPr>
        <p:blipFill>
          <a:blip r:embed="rId3"/>
          <a:stretch/>
        </p:blipFill>
        <p:spPr>
          <a:xfrm>
            <a:off x="7308360" y="6237360"/>
            <a:ext cx="1476000" cy="456840"/>
          </a:xfrm>
          <a:prstGeom prst="rect">
            <a:avLst/>
          </a:prstGeom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97280" y="1123406"/>
            <a:ext cx="660980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Fitch </a:t>
            </a:r>
            <a:r>
              <a:rPr lang="pl-PL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Ratings</a:t>
            </a: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potwierdził międzynarodowe długoterminowe ratingi Chorzowa dla zadłużenia </a:t>
            </a:r>
            <a:b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walucie zagranicznej i krajowej:</a:t>
            </a:r>
            <a:endParaRPr lang="pl-PL" sz="16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Rating długoterminowy IDR na poziomie „BBB-”</a:t>
            </a:r>
            <a:endParaRPr lang="pl-PL" sz="16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Rating krajowy „A (</a:t>
            </a:r>
            <a:r>
              <a:rPr lang="pl-PL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pl-P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endParaRPr lang="pl-PL" sz="16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52640"/>
            <a:ext cx="7930800" cy="1043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5954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746</TotalTime>
  <Words>176</Words>
  <Application>Microsoft Office PowerPoint</Application>
  <PresentationFormat>Pokaz na ekranie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Małgorzata Kern</dc:creator>
  <dc:description/>
  <cp:lastModifiedBy>Marta Semba</cp:lastModifiedBy>
  <cp:revision>61</cp:revision>
  <cp:lastPrinted>2025-12-12T07:11:24Z</cp:lastPrinted>
  <dcterms:created xsi:type="dcterms:W3CDTF">2023-12-08T08:03:25Z</dcterms:created>
  <dcterms:modified xsi:type="dcterms:W3CDTF">2025-12-17T11:17:42Z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