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4630400" cy="8229600"/>
  <p:notesSz cx="8229600" cy="14630400"/>
  <p:embeddedFontLst>
    <p:embeddedFont>
      <p:font typeface="Geist" panose="020B0604020202020204" charset="-18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Organek" initials="AO" lastIdx="0" clrIdx="0">
    <p:extLst>
      <p:ext uri="{19B8F6BF-5375-455C-9EA6-DF929625EA0E}">
        <p15:presenceInfo xmlns:p15="http://schemas.microsoft.com/office/powerpoint/2012/main" userId="S-1-5-21-2014726794-1227133672-4161149166-14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28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64199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Budżet Systemu Gospodarowania Odpadami Komunalnymi 2025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33947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Kompleksowa prezentacja planu wydatków na rok 2025, kluczowych dla efektywnego zarządzania odpadami w gminie.</a:t>
            </a:r>
            <a:endParaRPr lang="en-US" sz="175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0" y="0"/>
            <a:ext cx="5760720" cy="8229599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98322" y="7049729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Wydział Mieszkalnictwa i Usług Miejskich</a:t>
            </a:r>
          </a:p>
          <a:p>
            <a:r>
              <a:rPr lang="pl-PL" sz="1000" dirty="0" smtClean="0"/>
              <a:t>Referat Gospodarki Odpadami Komunalnymi</a:t>
            </a:r>
            <a:endParaRPr lang="pl-PL" sz="1000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96199"/>
            <a:ext cx="14630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9510"/>
            <a:ext cx="12559546" cy="538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b="1" dirty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Struktura Budżetu na 2025 - wydatki </a:t>
            </a:r>
            <a:r>
              <a:rPr lang="en-US" sz="3350" b="1" dirty="0" err="1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bieżące</a:t>
            </a:r>
            <a:r>
              <a:rPr lang="en-US" sz="3350" b="1" dirty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 </a:t>
            </a:r>
            <a:r>
              <a:rPr lang="en-US" sz="3350" b="1" dirty="0" smtClean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(</a:t>
            </a:r>
            <a:r>
              <a:rPr lang="pl-PL" sz="3350" b="1" dirty="0" smtClean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Plan wydatków</a:t>
            </a:r>
            <a:r>
              <a:rPr lang="en-US" sz="3350" b="1" dirty="0" smtClean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)</a:t>
            </a:r>
            <a:r>
              <a:rPr lang="pl-PL" sz="3350" b="1" dirty="0" smtClean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 – </a:t>
            </a:r>
          </a:p>
          <a:p>
            <a:pPr marL="0" indent="0" algn="l">
              <a:lnSpc>
                <a:spcPts val="4200"/>
              </a:lnSpc>
              <a:buNone/>
            </a:pPr>
            <a:r>
              <a:rPr lang="pl-PL" sz="1600" b="1" dirty="0" smtClean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                                                                przy </a:t>
            </a:r>
            <a:r>
              <a:rPr lang="pl-PL" sz="1600" b="1" smtClean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planowanym deficycie </a:t>
            </a:r>
            <a:r>
              <a:rPr lang="pl-PL" sz="1600" b="1" dirty="0" smtClean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na poziomie 5 180 388,00</a:t>
            </a:r>
            <a:endParaRPr lang="en-US" sz="3350" dirty="0"/>
          </a:p>
        </p:txBody>
      </p:sp>
      <p:sp>
        <p:nvSpPr>
          <p:cNvPr id="3" name="Shape 1"/>
          <p:cNvSpPr/>
          <p:nvPr/>
        </p:nvSpPr>
        <p:spPr>
          <a:xfrm>
            <a:off x="793790" y="1809155"/>
            <a:ext cx="13042821" cy="5580936"/>
          </a:xfrm>
          <a:prstGeom prst="roundRect">
            <a:avLst>
              <a:gd name="adj" fmla="val 347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1816775"/>
            <a:ext cx="13027581" cy="61841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16794" y="1953578"/>
            <a:ext cx="6079212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IT - </a:t>
            </a:r>
            <a:r>
              <a:rPr lang="en-US" sz="1650" dirty="0" err="1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Wydział</a:t>
            </a: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en-US" sz="1650" dirty="0" err="1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Informatyki</a:t>
            </a:r>
            <a:r>
              <a:rPr lang="pl-PL" sz="165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pl-PL" sz="100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(obsługa systemów informatycznych)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11997732" y="1953578"/>
            <a:ext cx="1615873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77 369,00 zł</a:t>
            </a:r>
            <a:endParaRPr lang="en-US" sz="1650" dirty="0"/>
          </a:p>
        </p:txBody>
      </p:sp>
      <p:sp>
        <p:nvSpPr>
          <p:cNvPr id="7" name="Shape 5"/>
          <p:cNvSpPr/>
          <p:nvPr/>
        </p:nvSpPr>
        <p:spPr>
          <a:xfrm>
            <a:off x="809799" y="2435185"/>
            <a:ext cx="13027581" cy="61841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016794" y="2571988"/>
            <a:ext cx="6079212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OT Wydział Obsługi Technicznej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11867102" y="2571988"/>
            <a:ext cx="1746504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154 </a:t>
            </a:r>
            <a:r>
              <a:rPr lang="en-US" sz="165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820,00</a:t>
            </a:r>
            <a:r>
              <a:rPr lang="pl-PL" sz="165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zł</a:t>
            </a:r>
            <a:endParaRPr lang="en-US" sz="1650" dirty="0"/>
          </a:p>
        </p:txBody>
      </p:sp>
      <p:sp>
        <p:nvSpPr>
          <p:cNvPr id="10" name="Shape 8"/>
          <p:cNvSpPr/>
          <p:nvPr/>
        </p:nvSpPr>
        <p:spPr>
          <a:xfrm>
            <a:off x="801410" y="3053596"/>
            <a:ext cx="13027581" cy="61841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016794" y="3190399"/>
            <a:ext cx="6079212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OR Wydział Organizacyjny </a:t>
            </a:r>
            <a:r>
              <a:rPr lang="en-US" sz="1650" dirty="0" err="1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i</a:t>
            </a: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en-US" sz="1650" dirty="0" err="1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Kadr</a:t>
            </a:r>
            <a:r>
              <a:rPr lang="pl-PL" sz="165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pl-PL" sz="100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(wynagrodzenia pracownicze)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11756571" y="3190399"/>
            <a:ext cx="1857035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1 801 458,00 zł</a:t>
            </a:r>
            <a:endParaRPr lang="en-US" sz="1650" dirty="0"/>
          </a:p>
        </p:txBody>
      </p:sp>
      <p:sp>
        <p:nvSpPr>
          <p:cNvPr id="13" name="Shape 11"/>
          <p:cNvSpPr/>
          <p:nvPr/>
        </p:nvSpPr>
        <p:spPr>
          <a:xfrm>
            <a:off x="801410" y="3672007"/>
            <a:ext cx="13027581" cy="61841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1016794" y="3664387"/>
            <a:ext cx="6079212" cy="4892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UE dawny Wydział Usług Komunalnych i </a:t>
            </a:r>
            <a:r>
              <a:rPr lang="en-US" sz="1650" dirty="0" err="1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Ekologii</a:t>
            </a: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pl-PL" sz="120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(realizacja umowy z zakresu odbioru i zagospodarowania 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pl-PL" sz="120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odpadów, usuwanie dzikich wysypisk, edukacja ekologiczna</a:t>
            </a:r>
            <a:r>
              <a:rPr lang="pl-PL" sz="165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)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11867102" y="3808809"/>
            <a:ext cx="1746504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44 622 500,00 zł</a:t>
            </a:r>
            <a:endParaRPr lang="en-US" sz="1650" dirty="0"/>
          </a:p>
        </p:txBody>
      </p:sp>
      <p:sp>
        <p:nvSpPr>
          <p:cNvPr id="16" name="Shape 14"/>
          <p:cNvSpPr/>
          <p:nvPr/>
        </p:nvSpPr>
        <p:spPr>
          <a:xfrm>
            <a:off x="801410" y="4290417"/>
            <a:ext cx="13027581" cy="61841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16794" y="4427220"/>
            <a:ext cx="6079212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KS Wydział Kultury </a:t>
            </a:r>
            <a:r>
              <a:rPr lang="en-US" sz="1650" dirty="0" err="1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i</a:t>
            </a: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en-US" sz="1650" dirty="0" err="1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Sportu</a:t>
            </a:r>
            <a:r>
              <a:rPr lang="pl-PL" sz="165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pl-PL" sz="100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(warsztaty z ekologii)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11867102" y="4427220"/>
            <a:ext cx="1746504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100 000,00 zł</a:t>
            </a:r>
            <a:endParaRPr lang="en-US" sz="1650" dirty="0"/>
          </a:p>
        </p:txBody>
      </p:sp>
      <p:sp>
        <p:nvSpPr>
          <p:cNvPr id="19" name="Shape 17"/>
          <p:cNvSpPr/>
          <p:nvPr/>
        </p:nvSpPr>
        <p:spPr>
          <a:xfrm>
            <a:off x="801410" y="4908828"/>
            <a:ext cx="13027581" cy="61841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1016794" y="5045631"/>
            <a:ext cx="6079212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SM </a:t>
            </a:r>
            <a:r>
              <a:rPr lang="en-US" sz="1650" dirty="0" err="1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Straż</a:t>
            </a: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en-US" sz="1650" dirty="0" err="1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Miejska</a:t>
            </a:r>
            <a:r>
              <a:rPr lang="pl-PL" sz="165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pl-PL" sz="100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(</a:t>
            </a:r>
            <a:r>
              <a:rPr lang="pl-PL" sz="1000" dirty="0" err="1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ekopatrol</a:t>
            </a:r>
            <a:r>
              <a:rPr lang="pl-PL" sz="100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)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11867102" y="5045631"/>
            <a:ext cx="1746504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270 250,00 zł</a:t>
            </a:r>
            <a:endParaRPr lang="en-US" sz="1650" dirty="0"/>
          </a:p>
        </p:txBody>
      </p:sp>
      <p:sp>
        <p:nvSpPr>
          <p:cNvPr id="22" name="Shape 20"/>
          <p:cNvSpPr/>
          <p:nvPr/>
        </p:nvSpPr>
        <p:spPr>
          <a:xfrm>
            <a:off x="793021" y="5994182"/>
            <a:ext cx="13027581" cy="61841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1016794" y="6195401"/>
            <a:ext cx="5966810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SUMA Wydatków na rok 2025 Plan</a:t>
            </a:r>
            <a:endParaRPr lang="en-US" sz="1650" dirty="0"/>
          </a:p>
        </p:txBody>
      </p:sp>
      <p:sp>
        <p:nvSpPr>
          <p:cNvPr id="24" name="Text 22"/>
          <p:cNvSpPr/>
          <p:nvPr/>
        </p:nvSpPr>
        <p:spPr>
          <a:xfrm>
            <a:off x="11867102" y="6195402"/>
            <a:ext cx="1746504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47 026 397,00 zł</a:t>
            </a:r>
            <a:endParaRPr lang="en-US" sz="1650" dirty="0"/>
          </a:p>
        </p:txBody>
      </p:sp>
      <p:sp>
        <p:nvSpPr>
          <p:cNvPr id="25" name="Shape 23"/>
          <p:cNvSpPr/>
          <p:nvPr/>
        </p:nvSpPr>
        <p:spPr>
          <a:xfrm>
            <a:off x="809799" y="6254183"/>
            <a:ext cx="13027581" cy="33014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1016794" y="6282452"/>
            <a:ext cx="6079212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650" dirty="0"/>
          </a:p>
        </p:txBody>
      </p:sp>
      <p:sp>
        <p:nvSpPr>
          <p:cNvPr id="27" name="Text 25"/>
          <p:cNvSpPr/>
          <p:nvPr/>
        </p:nvSpPr>
        <p:spPr>
          <a:xfrm>
            <a:off x="7534394" y="6282452"/>
            <a:ext cx="6079212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650" dirty="0"/>
          </a:p>
        </p:txBody>
      </p:sp>
      <p:sp>
        <p:nvSpPr>
          <p:cNvPr id="28" name="Shape 26"/>
          <p:cNvSpPr/>
          <p:nvPr/>
        </p:nvSpPr>
        <p:spPr>
          <a:xfrm>
            <a:off x="801410" y="6764060"/>
            <a:ext cx="13027581" cy="61841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1016794" y="6900863"/>
            <a:ext cx="6079212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650" dirty="0"/>
          </a:p>
        </p:txBody>
      </p:sp>
      <p:sp>
        <p:nvSpPr>
          <p:cNvPr id="30" name="Text 28"/>
          <p:cNvSpPr/>
          <p:nvPr/>
        </p:nvSpPr>
        <p:spPr>
          <a:xfrm>
            <a:off x="7534394" y="6900863"/>
            <a:ext cx="6079212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650" dirty="0"/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4593"/>
            <a:ext cx="14630400" cy="598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2955" y="615196"/>
            <a:ext cx="9822180" cy="4543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50" b="1" dirty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Perspektywa Rocznego Kosztu Systemu - stan bieżący</a:t>
            </a:r>
            <a:endParaRPr lang="en-US" sz="2850" dirty="0"/>
          </a:p>
        </p:txBody>
      </p:sp>
      <p:sp>
        <p:nvSpPr>
          <p:cNvPr id="6" name="Text 4"/>
          <p:cNvSpPr/>
          <p:nvPr/>
        </p:nvSpPr>
        <p:spPr>
          <a:xfrm>
            <a:off x="935950" y="1858804"/>
            <a:ext cx="4925139" cy="232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6159460" y="6863120"/>
            <a:ext cx="3616404" cy="232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6159460" y="7285196"/>
            <a:ext cx="3616404" cy="232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en-US" sz="1100" dirty="0"/>
          </a:p>
        </p:txBody>
      </p:sp>
      <p:pic>
        <p:nvPicPr>
          <p:cNvPr id="46" name="Obraz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098" y="7686054"/>
            <a:ext cx="1883061" cy="529287"/>
          </a:xfrm>
          <a:prstGeom prst="rect">
            <a:avLst/>
          </a:prstGeom>
        </p:spPr>
      </p:pic>
      <p:sp>
        <p:nvSpPr>
          <p:cNvPr id="48" name="pole tekstowe 47"/>
          <p:cNvSpPr txBox="1"/>
          <p:nvPr/>
        </p:nvSpPr>
        <p:spPr>
          <a:xfrm>
            <a:off x="660439" y="6821764"/>
            <a:ext cx="7379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Planowany deficyt systemu – stan na 31.12.2025 w odniesieniu do liczby mieszkańców w przypadku</a:t>
            </a:r>
          </a:p>
          <a:p>
            <a:r>
              <a:rPr lang="pl-PL" sz="1200" dirty="0" smtClean="0"/>
              <a:t> nie podjęcia uchwały w sprawie metody ustalenia opłaty za gospodarowanie odpadami komunalnymi, </a:t>
            </a:r>
          </a:p>
          <a:p>
            <a:r>
              <a:rPr lang="pl-PL" sz="1200" dirty="0" smtClean="0"/>
              <a:t>ustalenia stawki tej opłaty oraz określenia stawek opłaty podwyższonej za gospodarowanie odpadami komunalnymi</a:t>
            </a:r>
            <a:endParaRPr lang="pl-PL" sz="1200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9775864" y="6916217"/>
            <a:ext cx="21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-6 126 836,83 zł</a:t>
            </a:r>
            <a:endParaRPr lang="pl-PL" b="1" dirty="0"/>
          </a:p>
        </p:txBody>
      </p:sp>
      <p:pic>
        <p:nvPicPr>
          <p:cNvPr id="52" name="Obraz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55" y="1163953"/>
            <a:ext cx="12392025" cy="5657850"/>
          </a:xfrm>
          <a:prstGeom prst="rect">
            <a:avLst/>
          </a:prstGeom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061" y="7690974"/>
            <a:ext cx="1883061" cy="529287"/>
          </a:xfrm>
          <a:prstGeom prst="rect">
            <a:avLst/>
          </a:prstGeom>
        </p:spPr>
      </p:pic>
      <p:pic>
        <p:nvPicPr>
          <p:cNvPr id="55" name="Obraz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00309"/>
            <a:ext cx="1883061" cy="529287"/>
          </a:xfrm>
          <a:prstGeom prst="rect">
            <a:avLst/>
          </a:prstGeom>
        </p:spPr>
      </p:pic>
      <p:pic>
        <p:nvPicPr>
          <p:cNvPr id="56" name="Obraz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183" y="7707272"/>
            <a:ext cx="1883061" cy="529287"/>
          </a:xfrm>
          <a:prstGeom prst="rect">
            <a:avLst/>
          </a:prstGeom>
        </p:spPr>
      </p:pic>
      <p:pic>
        <p:nvPicPr>
          <p:cNvPr id="57" name="Obraz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122" y="7700313"/>
            <a:ext cx="1883061" cy="529287"/>
          </a:xfrm>
          <a:prstGeom prst="rect">
            <a:avLst/>
          </a:prstGeom>
        </p:spPr>
      </p:pic>
      <p:pic>
        <p:nvPicPr>
          <p:cNvPr id="58" name="Obraz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793" y="7690974"/>
            <a:ext cx="1883061" cy="529287"/>
          </a:xfrm>
          <a:prstGeom prst="rect">
            <a:avLst/>
          </a:prstGeom>
        </p:spPr>
      </p:pic>
      <p:pic>
        <p:nvPicPr>
          <p:cNvPr id="59" name="Obraz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488" y="7714231"/>
            <a:ext cx="1883061" cy="529287"/>
          </a:xfrm>
          <a:prstGeom prst="rect">
            <a:avLst/>
          </a:prstGeom>
        </p:spPr>
      </p:pic>
      <p:pic>
        <p:nvPicPr>
          <p:cNvPr id="60" name="Obraz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7339" y="7681134"/>
            <a:ext cx="1883061" cy="529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43295"/>
            <a:ext cx="9891474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pl-PL" sz="2400" b="1" dirty="0" smtClean="0">
                <a:solidFill>
                  <a:srgbClr val="006747"/>
                </a:solidFill>
                <a:ea typeface="Noto Serif SC Bold" pitchFamily="34" charset="-122"/>
              </a:rPr>
              <a:t>Wyliczenie nowej stawki za odbiór i zagospodarowanie odpadów komunalnych i prognozowany </a:t>
            </a:r>
          </a:p>
          <a:p>
            <a:pPr marL="0" indent="0" algn="l">
              <a:lnSpc>
                <a:spcPts val="3900"/>
              </a:lnSpc>
              <a:buNone/>
            </a:pPr>
            <a:r>
              <a:rPr lang="pl-PL" sz="2400" b="1" dirty="0" smtClean="0">
                <a:solidFill>
                  <a:srgbClr val="006747"/>
                </a:solidFill>
                <a:ea typeface="Noto Serif SC Bold" pitchFamily="34" charset="-122"/>
              </a:rPr>
              <a:t>deficyt budżetowy w sytuacji nie podjęcia uchwały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803433" y="1639372"/>
            <a:ext cx="1304282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System wykazuje prognozowany deficyt, co wymaga analizy obecnych stawek opłat i potencjalnych zmian.</a:t>
            </a:r>
            <a:endParaRPr lang="en-US" sz="1250" dirty="0"/>
          </a:p>
        </p:txBody>
      </p:sp>
      <p:sp>
        <p:nvSpPr>
          <p:cNvPr id="4" name="Shape 2"/>
          <p:cNvSpPr/>
          <p:nvPr/>
        </p:nvSpPr>
        <p:spPr>
          <a:xfrm>
            <a:off x="793790" y="1889641"/>
            <a:ext cx="13042821" cy="5009912"/>
          </a:xfrm>
          <a:prstGeom prst="roundRect">
            <a:avLst>
              <a:gd name="adj" fmla="val 285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01410" y="1897261"/>
            <a:ext cx="13027581" cy="9679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960596" y="2000131"/>
            <a:ext cx="1807369" cy="762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wydatki na rok 2025 uwzględniające deficyt za rok 2024</a:t>
            </a:r>
            <a:endParaRPr lang="en-US" sz="1250" dirty="0"/>
          </a:p>
        </p:txBody>
      </p:sp>
      <p:sp>
        <p:nvSpPr>
          <p:cNvPr id="7" name="Text 5"/>
          <p:cNvSpPr/>
          <p:nvPr/>
        </p:nvSpPr>
        <p:spPr>
          <a:xfrm>
            <a:off x="3093006" y="2000131"/>
            <a:ext cx="1305997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48 743 610,49 zł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4724043" y="2000131"/>
            <a:ext cx="11977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43 381 813,34 zł</a:t>
            </a:r>
            <a:endParaRPr lang="en-US" sz="1250" dirty="0"/>
          </a:p>
        </p:txBody>
      </p:sp>
      <p:sp>
        <p:nvSpPr>
          <p:cNvPr id="9" name="Text 7"/>
          <p:cNvSpPr/>
          <p:nvPr/>
        </p:nvSpPr>
        <p:spPr>
          <a:xfrm>
            <a:off x="6246852" y="2000131"/>
            <a:ext cx="1077992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5 361 797,15 zł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7649885" y="2000131"/>
            <a:ext cx="127468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6 126 836,83 zł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9249608" y="2000131"/>
            <a:ext cx="107406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67,22 zł</a:t>
            </a: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10648712" y="2000131"/>
            <a:ext cx="134635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5,60 zł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12320111" y="2000131"/>
            <a:ext cx="1350169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39,5</a:t>
            </a:r>
            <a:endParaRPr lang="en-US" sz="1850" dirty="0"/>
          </a:p>
        </p:txBody>
      </p:sp>
      <p:sp>
        <p:nvSpPr>
          <p:cNvPr id="14" name="Shape 12"/>
          <p:cNvSpPr/>
          <p:nvPr/>
        </p:nvSpPr>
        <p:spPr>
          <a:xfrm>
            <a:off x="801410" y="2865239"/>
            <a:ext cx="13027581" cy="142517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960596" y="2968109"/>
            <a:ext cx="18073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3093006" y="2968109"/>
            <a:ext cx="1305997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4724043" y="2968109"/>
            <a:ext cx="11977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6246852" y="2968109"/>
            <a:ext cx="1077992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19" name="Text 17"/>
          <p:cNvSpPr/>
          <p:nvPr/>
        </p:nvSpPr>
        <p:spPr>
          <a:xfrm>
            <a:off x="7649885" y="2968109"/>
            <a:ext cx="1274683" cy="812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brak w budżecie na 2025 (wydatki minus prognozowany dochód)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9249608" y="2968109"/>
            <a:ext cx="1074063" cy="1219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Brakująca kwota na osobę na rok (brakująca kwota podzielona prze ilość mieszkańców)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10648712" y="2968109"/>
            <a:ext cx="1346359" cy="1219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Brakująca kwota co miesiąc przypadająca na jednego mieszkańca w stosunku do obecnie obowiązującej stawki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12320111" y="2968109"/>
            <a:ext cx="13501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NOWA STAWKA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12320111" y="3317438"/>
            <a:ext cx="1350169" cy="812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Podstawowa stawka na mieszkańca dla pokrycia kosztów systemu (33,90+5,60)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801410" y="4290417"/>
            <a:ext cx="13027581" cy="4598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960596" y="4393287"/>
            <a:ext cx="18073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26" name="Text 24"/>
          <p:cNvSpPr/>
          <p:nvPr/>
        </p:nvSpPr>
        <p:spPr>
          <a:xfrm>
            <a:off x="3093006" y="4393287"/>
            <a:ext cx="1305997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27" name="Text 25"/>
          <p:cNvSpPr/>
          <p:nvPr/>
        </p:nvSpPr>
        <p:spPr>
          <a:xfrm>
            <a:off x="4724043" y="4393287"/>
            <a:ext cx="11977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mieszkaniec</a:t>
            </a:r>
            <a:endParaRPr lang="en-US" sz="1250" dirty="0"/>
          </a:p>
        </p:txBody>
      </p:sp>
      <p:sp>
        <p:nvSpPr>
          <p:cNvPr id="28" name="Text 26"/>
          <p:cNvSpPr/>
          <p:nvPr/>
        </p:nvSpPr>
        <p:spPr>
          <a:xfrm>
            <a:off x="6246852" y="4393287"/>
            <a:ext cx="1077992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przedsiębiorcy</a:t>
            </a:r>
            <a:endParaRPr lang="en-US" sz="1250" dirty="0"/>
          </a:p>
        </p:txBody>
      </p:sp>
      <p:sp>
        <p:nvSpPr>
          <p:cNvPr id="29" name="Text 27"/>
          <p:cNvSpPr/>
          <p:nvPr/>
        </p:nvSpPr>
        <p:spPr>
          <a:xfrm>
            <a:off x="7649885" y="4393287"/>
            <a:ext cx="127468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30" name="Text 28"/>
          <p:cNvSpPr/>
          <p:nvPr/>
        </p:nvSpPr>
        <p:spPr>
          <a:xfrm>
            <a:off x="9249608" y="4393287"/>
            <a:ext cx="107406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31" name="Text 29"/>
          <p:cNvSpPr/>
          <p:nvPr/>
        </p:nvSpPr>
        <p:spPr>
          <a:xfrm>
            <a:off x="10648712" y="4393287"/>
            <a:ext cx="134635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32" name="Text 30"/>
          <p:cNvSpPr/>
          <p:nvPr/>
        </p:nvSpPr>
        <p:spPr>
          <a:xfrm>
            <a:off x="12320111" y="4393287"/>
            <a:ext cx="13501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33" name="Shape 31"/>
          <p:cNvSpPr/>
          <p:nvPr/>
        </p:nvSpPr>
        <p:spPr>
          <a:xfrm>
            <a:off x="801410" y="4750237"/>
            <a:ext cx="13027581" cy="71389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4" name="Text 32"/>
          <p:cNvSpPr/>
          <p:nvPr/>
        </p:nvSpPr>
        <p:spPr>
          <a:xfrm>
            <a:off x="960596" y="4853107"/>
            <a:ext cx="18073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35" name="Text 33"/>
          <p:cNvSpPr/>
          <p:nvPr/>
        </p:nvSpPr>
        <p:spPr>
          <a:xfrm>
            <a:off x="3093006" y="4853107"/>
            <a:ext cx="1305997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100,00%</a:t>
            </a:r>
            <a:endParaRPr lang="en-US" sz="1250" dirty="0"/>
          </a:p>
        </p:txBody>
      </p:sp>
      <p:sp>
        <p:nvSpPr>
          <p:cNvPr id="36" name="Text 34"/>
          <p:cNvSpPr/>
          <p:nvPr/>
        </p:nvSpPr>
        <p:spPr>
          <a:xfrm>
            <a:off x="4724043" y="4853107"/>
            <a:ext cx="11977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89,00%</a:t>
            </a:r>
            <a:endParaRPr lang="en-US" sz="1250" dirty="0"/>
          </a:p>
        </p:txBody>
      </p:sp>
      <p:sp>
        <p:nvSpPr>
          <p:cNvPr id="37" name="Text 35"/>
          <p:cNvSpPr/>
          <p:nvPr/>
        </p:nvSpPr>
        <p:spPr>
          <a:xfrm>
            <a:off x="6246852" y="4853107"/>
            <a:ext cx="1077992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11,00%</a:t>
            </a:r>
            <a:endParaRPr lang="en-US" sz="1250" dirty="0"/>
          </a:p>
        </p:txBody>
      </p:sp>
      <p:sp>
        <p:nvSpPr>
          <p:cNvPr id="38" name="Text 36"/>
          <p:cNvSpPr/>
          <p:nvPr/>
        </p:nvSpPr>
        <p:spPr>
          <a:xfrm>
            <a:off x="7649885" y="4853107"/>
            <a:ext cx="1274683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obecna stawka 33,90</a:t>
            </a:r>
            <a:endParaRPr lang="en-US" sz="1250" dirty="0"/>
          </a:p>
        </p:txBody>
      </p:sp>
      <p:sp>
        <p:nvSpPr>
          <p:cNvPr id="39" name="Text 37"/>
          <p:cNvSpPr/>
          <p:nvPr/>
        </p:nvSpPr>
        <p:spPr>
          <a:xfrm>
            <a:off x="9249608" y="4853107"/>
            <a:ext cx="107406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40" name="Text 38"/>
          <p:cNvSpPr/>
          <p:nvPr/>
        </p:nvSpPr>
        <p:spPr>
          <a:xfrm>
            <a:off x="10648712" y="4853107"/>
            <a:ext cx="134635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41" name="Text 39"/>
          <p:cNvSpPr/>
          <p:nvPr/>
        </p:nvSpPr>
        <p:spPr>
          <a:xfrm>
            <a:off x="12320111" y="4853107"/>
            <a:ext cx="13501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42" name="Shape 40"/>
          <p:cNvSpPr/>
          <p:nvPr/>
        </p:nvSpPr>
        <p:spPr>
          <a:xfrm>
            <a:off x="801410" y="5464135"/>
            <a:ext cx="13027581" cy="71389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43" name="Text 41"/>
          <p:cNvSpPr/>
          <p:nvPr/>
        </p:nvSpPr>
        <p:spPr>
          <a:xfrm>
            <a:off x="960596" y="5567005"/>
            <a:ext cx="18073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dochód prognozowany</a:t>
            </a:r>
            <a:endParaRPr lang="en-US" sz="1250" dirty="0"/>
          </a:p>
        </p:txBody>
      </p:sp>
      <p:sp>
        <p:nvSpPr>
          <p:cNvPr id="44" name="Text 42"/>
          <p:cNvSpPr/>
          <p:nvPr/>
        </p:nvSpPr>
        <p:spPr>
          <a:xfrm>
            <a:off x="3093006" y="5567005"/>
            <a:ext cx="1305997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41859524,16</a:t>
            </a:r>
            <a:endParaRPr lang="en-US" sz="1250" dirty="0"/>
          </a:p>
        </p:txBody>
      </p:sp>
      <p:sp>
        <p:nvSpPr>
          <p:cNvPr id="45" name="Text 43"/>
          <p:cNvSpPr/>
          <p:nvPr/>
        </p:nvSpPr>
        <p:spPr>
          <a:xfrm>
            <a:off x="4724043" y="5567005"/>
            <a:ext cx="1197769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37 254 976,50 zł</a:t>
            </a:r>
            <a:endParaRPr lang="en-US" sz="1250" dirty="0"/>
          </a:p>
        </p:txBody>
      </p:sp>
      <p:sp>
        <p:nvSpPr>
          <p:cNvPr id="46" name="Text 44"/>
          <p:cNvSpPr/>
          <p:nvPr/>
        </p:nvSpPr>
        <p:spPr>
          <a:xfrm>
            <a:off x="6246852" y="5567005"/>
            <a:ext cx="1077992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4 604 547,66 zł</a:t>
            </a:r>
            <a:endParaRPr lang="en-US" sz="1250" dirty="0"/>
          </a:p>
        </p:txBody>
      </p:sp>
      <p:sp>
        <p:nvSpPr>
          <p:cNvPr id="47" name="Text 45"/>
          <p:cNvSpPr/>
          <p:nvPr/>
        </p:nvSpPr>
        <p:spPr>
          <a:xfrm>
            <a:off x="7649885" y="5567005"/>
            <a:ext cx="127468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48" name="Text 46"/>
          <p:cNvSpPr/>
          <p:nvPr/>
        </p:nvSpPr>
        <p:spPr>
          <a:xfrm>
            <a:off x="9249608" y="5567005"/>
            <a:ext cx="107406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49" name="Text 47"/>
          <p:cNvSpPr/>
          <p:nvPr/>
        </p:nvSpPr>
        <p:spPr>
          <a:xfrm>
            <a:off x="10648712" y="5567005"/>
            <a:ext cx="134635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50" name="Text 48"/>
          <p:cNvSpPr/>
          <p:nvPr/>
        </p:nvSpPr>
        <p:spPr>
          <a:xfrm>
            <a:off x="12320111" y="5567005"/>
            <a:ext cx="13501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51" name="Shape 49"/>
          <p:cNvSpPr/>
          <p:nvPr/>
        </p:nvSpPr>
        <p:spPr>
          <a:xfrm>
            <a:off x="801410" y="6178034"/>
            <a:ext cx="13027581" cy="71389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52" name="Text 50"/>
          <p:cNvSpPr/>
          <p:nvPr/>
        </p:nvSpPr>
        <p:spPr>
          <a:xfrm>
            <a:off x="960596" y="6280904"/>
            <a:ext cx="1807369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liczba mieszkańców Dane z deklaracji)</a:t>
            </a:r>
            <a:endParaRPr lang="en-US" sz="1250" dirty="0"/>
          </a:p>
        </p:txBody>
      </p:sp>
      <p:sp>
        <p:nvSpPr>
          <p:cNvPr id="53" name="Text 51"/>
          <p:cNvSpPr/>
          <p:nvPr/>
        </p:nvSpPr>
        <p:spPr>
          <a:xfrm>
            <a:off x="3093006" y="6280904"/>
            <a:ext cx="1305997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91146</a:t>
            </a:r>
            <a:endParaRPr lang="en-US" sz="1250" dirty="0"/>
          </a:p>
        </p:txBody>
      </p:sp>
      <p:sp>
        <p:nvSpPr>
          <p:cNvPr id="54" name="Text 52"/>
          <p:cNvSpPr/>
          <p:nvPr/>
        </p:nvSpPr>
        <p:spPr>
          <a:xfrm>
            <a:off x="4724043" y="6280904"/>
            <a:ext cx="11977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55" name="Text 53"/>
          <p:cNvSpPr/>
          <p:nvPr/>
        </p:nvSpPr>
        <p:spPr>
          <a:xfrm>
            <a:off x="6246852" y="6280904"/>
            <a:ext cx="1077992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56" name="Text 54"/>
          <p:cNvSpPr/>
          <p:nvPr/>
        </p:nvSpPr>
        <p:spPr>
          <a:xfrm>
            <a:off x="7649885" y="6280904"/>
            <a:ext cx="127468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57" name="Text 55"/>
          <p:cNvSpPr/>
          <p:nvPr/>
        </p:nvSpPr>
        <p:spPr>
          <a:xfrm>
            <a:off x="9249608" y="6280904"/>
            <a:ext cx="107406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58" name="Text 56"/>
          <p:cNvSpPr/>
          <p:nvPr/>
        </p:nvSpPr>
        <p:spPr>
          <a:xfrm>
            <a:off x="10648712" y="6280904"/>
            <a:ext cx="134635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59" name="Text 57"/>
          <p:cNvSpPr/>
          <p:nvPr/>
        </p:nvSpPr>
        <p:spPr>
          <a:xfrm>
            <a:off x="12320111" y="6280904"/>
            <a:ext cx="13501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60" name="Text 58"/>
          <p:cNvSpPr/>
          <p:nvPr/>
        </p:nvSpPr>
        <p:spPr>
          <a:xfrm>
            <a:off x="793790" y="7078147"/>
            <a:ext cx="13042821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Analiza obecnych stawek pokazuje, że dla zbilansowania budżetu konieczne jest wprowadzenie zmian. Proponowane stawki mają na celu pokrycie rosnących kosztów utrzymania systemu.</a:t>
            </a:r>
            <a:endParaRPr lang="en-US" sz="1250" dirty="0"/>
          </a:p>
        </p:txBody>
      </p:sp>
      <p:pic>
        <p:nvPicPr>
          <p:cNvPr id="62" name="Obraz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01082"/>
            <a:ext cx="14630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451390" y="2118836"/>
            <a:ext cx="853416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4451390" y="3167777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4451390" y="4403884"/>
            <a:ext cx="93852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451390" y="5384840"/>
            <a:ext cx="93852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96200"/>
            <a:ext cx="14630400" cy="533400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04357"/>
              </p:ext>
            </p:extLst>
          </p:nvPr>
        </p:nvGraphicFramePr>
        <p:xfrm>
          <a:off x="2592570" y="1881894"/>
          <a:ext cx="7524824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084"/>
                <a:gridCol w="2746477"/>
                <a:gridCol w="19892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Gmina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opłata za gospodarowanie odpadami komunalnymi/opłata przypadająca na jednego mieszkańca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segregacja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brak segregacji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Katowice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Ruda Śląska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Siemianowice Śląskie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Zabrze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Dąbrowa Górnicza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Będzin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Mysłowice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Jaworzno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Miasteczko Śląskie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Milówka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2438400" y="1059493"/>
            <a:ext cx="841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Opłata za gospodarowanie odpadami komunalnymi- porównanie okolicznych gmin 2025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1082"/>
            <a:ext cx="14630400" cy="5334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087596" y="1417039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4542829" y="2616505"/>
            <a:ext cx="93852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Brak podniesienia stawki za odbiór i zagospodarowanie odpadów na </a:t>
            </a:r>
            <a:r>
              <a:rPr lang="en-US" sz="1750" dirty="0" err="1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wskazanym</a:t>
            </a:r>
            <a:r>
              <a:rPr lang="en-US" sz="17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en-US" sz="1750" dirty="0" err="1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pozio</a:t>
            </a:r>
            <a:r>
              <a:rPr lang="pl-PL" sz="175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m</a:t>
            </a:r>
            <a:r>
              <a:rPr lang="en-US" sz="1750" dirty="0" err="1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ie</a:t>
            </a:r>
            <a:r>
              <a:rPr lang="en-US" sz="175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en-US" sz="1750" dirty="0" err="1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będzie</a:t>
            </a:r>
            <a:r>
              <a:rPr lang="en-US" sz="175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en-US" sz="1750" dirty="0" err="1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skutkował</a:t>
            </a:r>
            <a:r>
              <a:rPr lang="pl-PL" sz="175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o</a:t>
            </a:r>
            <a:r>
              <a:rPr lang="en-US" sz="175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en-US" sz="17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wskazanym deficytem w </a:t>
            </a:r>
            <a:r>
              <a:rPr lang="en-US" sz="1750" dirty="0" err="1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roku</a:t>
            </a:r>
            <a:r>
              <a:rPr lang="en-US" sz="17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en-US" sz="175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2025</a:t>
            </a:r>
            <a:r>
              <a:rPr lang="pl-PL" sz="175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na poziomie ponad 6 000 000</a:t>
            </a:r>
            <a:r>
              <a:rPr lang="pl-PL" sz="17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pl-PL" sz="175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zł</a:t>
            </a:r>
          </a:p>
          <a:p>
            <a:pPr marL="0" indent="0" algn="l">
              <a:lnSpc>
                <a:spcPts val="2850"/>
              </a:lnSpc>
              <a:buNone/>
            </a:pPr>
            <a:endParaRPr lang="pl-PL" sz="1750" dirty="0">
              <a:solidFill>
                <a:srgbClr val="4B4A4A"/>
              </a:solidFill>
              <a:latin typeface="Geist" pitchFamily="34" charset="0"/>
              <a:ea typeface="Geist" pitchFamily="34" charset="-122"/>
              <a:cs typeface="Geist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pl-PL" sz="175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Co oznacza taki deficyt?</a:t>
            </a:r>
          </a:p>
          <a:p>
            <a:pPr marL="0" indent="0" algn="l">
              <a:lnSpc>
                <a:spcPts val="2850"/>
              </a:lnSpc>
              <a:buNone/>
            </a:pPr>
            <a:endParaRPr lang="pl-PL" sz="1750" dirty="0">
              <a:solidFill>
                <a:srgbClr val="4B4A4A"/>
              </a:solidFill>
              <a:latin typeface="Geist" pitchFamily="34" charset="0"/>
              <a:ea typeface="Geist" pitchFamily="34" charset="-122"/>
              <a:cs typeface="Geist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pl-PL" sz="175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Otóż ponad 6 000 000 zł mniej na różnego rodzaju inwestycje realizowane na terenie naszego miasta, mniej środków przeznaczonych na kulturę, sport itd.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4343235" y="3124736"/>
            <a:ext cx="93852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3" name="Prostokąt 12"/>
          <p:cNvSpPr/>
          <p:nvPr/>
        </p:nvSpPr>
        <p:spPr>
          <a:xfrm>
            <a:off x="4663571" y="1443512"/>
            <a:ext cx="1069524" cy="690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550"/>
              </a:lnSpc>
            </a:pPr>
            <a:r>
              <a:rPr lang="pl-PL" b="1" dirty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W</a:t>
            </a:r>
            <a:r>
              <a:rPr lang="pl-PL" b="1" dirty="0" smtClean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nioski</a:t>
            </a:r>
            <a:endParaRPr lang="en-US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6200"/>
            <a:ext cx="14630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6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475</Words>
  <Application>Microsoft Office PowerPoint</Application>
  <PresentationFormat>Niestandardowy</PresentationFormat>
  <Paragraphs>124</Paragraphs>
  <Slides>6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Geist</vt:lpstr>
      <vt:lpstr>Noto Serif SC Bold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Aleksandra Organek</dc:creator>
  <cp:lastModifiedBy>Aleksandra Organek</cp:lastModifiedBy>
  <cp:revision>29</cp:revision>
  <dcterms:created xsi:type="dcterms:W3CDTF">2025-07-25T04:38:15Z</dcterms:created>
  <dcterms:modified xsi:type="dcterms:W3CDTF">2025-07-31T06:10:58Z</dcterms:modified>
</cp:coreProperties>
</file>