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59020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34232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34232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59020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3808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259020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34232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34232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259020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83808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259020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434232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434232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 type="body"/>
          </p:nvPr>
        </p:nvSpPr>
        <p:spPr>
          <a:xfrm>
            <a:off x="259020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 type="body"/>
          </p:nvPr>
        </p:nvSpPr>
        <p:spPr>
          <a:xfrm>
            <a:off x="83808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100000"/>
              </a:lnSpc>
            </a:pPr>
            <a:r>
              <a:rPr b="0" lang="pl-PL" sz="6000" spc="-1" strike="noStrike">
                <a:solidFill>
                  <a:srgbClr val="000000"/>
                </a:solidFill>
                <a:latin typeface="Aptos Display"/>
              </a:rPr>
              <a:t>Kliknij, aby edytować styl</a:t>
            </a:r>
            <a:endParaRPr b="0" lang="pl-PL" sz="60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440A2FAF-0C78-4222-A6F4-AB0A1BF36F12}" type="datetime">
              <a:rPr b="0" lang="pl-PL" sz="1200" spc="-1" strike="noStrike">
                <a:solidFill>
                  <a:srgbClr val="787878"/>
                </a:solidFill>
                <a:latin typeface="Aptos"/>
              </a:rPr>
              <a:t>24-10-25</a:t>
            </a:fld>
            <a:endParaRPr b="0" lang="pl-PL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pl-PL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FA1E07DB-34CD-40B2-8E24-CC8C92EA6BA7}" type="slidenum">
              <a:rPr b="0" lang="pl-PL" sz="1200" spc="-1" strike="noStrike">
                <a:solidFill>
                  <a:srgbClr val="787878"/>
                </a:solidFill>
                <a:latin typeface="Aptos"/>
              </a:rPr>
              <a:t>1</a:t>
            </a:fld>
            <a:endParaRPr b="0" lang="pl-PL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000000"/>
                </a:solidFill>
                <a:latin typeface="Aptos"/>
              </a:rPr>
              <a:t>Kliknij, aby edytować format tekstu konspektu</a:t>
            </a:r>
            <a:endParaRPr b="0" lang="pl-PL" sz="2800" spc="-1" strike="noStrike">
              <a:solidFill>
                <a:srgbClr val="000000"/>
              </a:solidFill>
              <a:latin typeface="Apto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solidFill>
                  <a:srgbClr val="000000"/>
                </a:solidFill>
                <a:latin typeface="Aptos"/>
              </a:rPr>
              <a:t>Drugi poziom konspektu</a:t>
            </a:r>
            <a:endParaRPr b="0" lang="pl-PL" sz="2000" spc="-1" strike="noStrike">
              <a:solidFill>
                <a:srgbClr val="000000"/>
              </a:solidFill>
              <a:latin typeface="Apto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</a:rPr>
              <a:t>Trzeci poziom konspektu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</a:rPr>
              <a:t>Czwarty poziom konspektu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ptos"/>
              </a:rPr>
              <a:t>Piąty poziom konspektu</a:t>
            </a:r>
            <a:endParaRPr b="0" lang="pl-PL" sz="2000" spc="-1" strike="noStrike">
              <a:solidFill>
                <a:srgbClr val="000000"/>
              </a:solidFill>
              <a:latin typeface="Apto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ptos"/>
              </a:rPr>
              <a:t>Szósty poziom konspektu</a:t>
            </a:r>
            <a:endParaRPr b="0" lang="pl-PL" sz="2000" spc="-1" strike="noStrike">
              <a:solidFill>
                <a:srgbClr val="000000"/>
              </a:solidFill>
              <a:latin typeface="Apto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ptos"/>
              </a:rPr>
              <a:t>Siódmy poziom konspektu</a:t>
            </a:r>
            <a:endParaRPr b="0" lang="pl-PL" sz="20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Aptos Display"/>
              </a:rPr>
              <a:t>Kliknij, aby edytować styl</a:t>
            </a:r>
            <a:endParaRPr b="0" lang="pl-PL" sz="44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/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800" spc="-1" strike="noStrike">
                <a:solidFill>
                  <a:srgbClr val="000000"/>
                </a:solidFill>
                <a:latin typeface="Aptos"/>
              </a:rPr>
              <a:t>Kliknij, aby edytować style wzorca tekstu</a:t>
            </a:r>
            <a:endParaRPr b="0" lang="pl-PL" sz="2800" spc="-1" strike="noStrike">
              <a:solidFill>
                <a:srgbClr val="000000"/>
              </a:solidFill>
              <a:latin typeface="Aptos"/>
            </a:endParaRPr>
          </a:p>
          <a:p>
            <a:pPr lvl="1" marL="6858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latin typeface="Aptos"/>
              </a:rPr>
              <a:t>Drugi poziom</a:t>
            </a:r>
            <a:endParaRPr b="0" lang="pl-PL" sz="2400" spc="-1" strike="noStrike">
              <a:solidFill>
                <a:srgbClr val="000000"/>
              </a:solidFill>
              <a:latin typeface="Aptos"/>
            </a:endParaRPr>
          </a:p>
          <a:p>
            <a:pPr lvl="2" marL="11430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000000"/>
                </a:solidFill>
                <a:latin typeface="Aptos"/>
              </a:rPr>
              <a:t>Trzeci poziom</a:t>
            </a:r>
            <a:endParaRPr b="0" lang="pl-PL" sz="2000" spc="-1" strike="noStrike">
              <a:solidFill>
                <a:srgbClr val="000000"/>
              </a:solidFill>
              <a:latin typeface="Aptos"/>
            </a:endParaRPr>
          </a:p>
          <a:p>
            <a:pPr lvl="3" marL="16002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</a:rPr>
              <a:t>Czwarty poziom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lvl="4" marL="20574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</a:rPr>
              <a:t>Piąty poziom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</p:spPr>
        <p:txBody>
          <a:bodyPr/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800" spc="-1" strike="noStrike">
                <a:solidFill>
                  <a:srgbClr val="000000"/>
                </a:solidFill>
                <a:latin typeface="Aptos"/>
              </a:rPr>
              <a:t>Kliknij, aby edytować style wzorca tekstu</a:t>
            </a:r>
            <a:endParaRPr b="0" lang="pl-PL" sz="2800" spc="-1" strike="noStrike">
              <a:solidFill>
                <a:srgbClr val="000000"/>
              </a:solidFill>
              <a:latin typeface="Aptos"/>
            </a:endParaRPr>
          </a:p>
          <a:p>
            <a:pPr lvl="1" marL="6858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latin typeface="Aptos"/>
              </a:rPr>
              <a:t>Drugi poziom</a:t>
            </a:r>
            <a:endParaRPr b="0" lang="pl-PL" sz="2400" spc="-1" strike="noStrike">
              <a:solidFill>
                <a:srgbClr val="000000"/>
              </a:solidFill>
              <a:latin typeface="Aptos"/>
            </a:endParaRPr>
          </a:p>
          <a:p>
            <a:pPr lvl="2" marL="11430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000000"/>
                </a:solidFill>
                <a:latin typeface="Aptos"/>
              </a:rPr>
              <a:t>Trzeci poziom</a:t>
            </a:r>
            <a:endParaRPr b="0" lang="pl-PL" sz="2000" spc="-1" strike="noStrike">
              <a:solidFill>
                <a:srgbClr val="000000"/>
              </a:solidFill>
              <a:latin typeface="Aptos"/>
            </a:endParaRPr>
          </a:p>
          <a:p>
            <a:pPr lvl="3" marL="16002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</a:rPr>
              <a:t>Czwarty poziom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lvl="4" marL="20574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</a:rPr>
              <a:t>Piąty poziom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40349E88-47B7-45BC-A2CA-AA7BE301E3F8}" type="datetime">
              <a:rPr b="0" lang="pl-PL" sz="1200" spc="-1" strike="noStrike">
                <a:solidFill>
                  <a:srgbClr val="787878"/>
                </a:solidFill>
                <a:latin typeface="Aptos"/>
              </a:rPr>
              <a:t>24-10-25</a:t>
            </a:fld>
            <a:endParaRPr b="0" lang="pl-PL" sz="12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pl-PL" sz="2400" spc="-1" strike="noStrike"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C6EE69DD-4AB0-473E-BD4C-D5D0CE289A40}" type="slidenum">
              <a:rPr b="0" lang="pl-PL" sz="1200" spc="-1" strike="noStrike">
                <a:solidFill>
                  <a:srgbClr val="787878"/>
                </a:solidFill>
                <a:latin typeface="Aptos"/>
              </a:rPr>
              <a:t>1</a:t>
            </a:fld>
            <a:endParaRPr b="0" lang="pl-PL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Aptos Display"/>
              </a:rPr>
              <a:t>Kliknij, aby edytować styl</a:t>
            </a:r>
            <a:endParaRPr b="0" lang="pl-PL" sz="44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800" spc="-1" strike="noStrike">
                <a:solidFill>
                  <a:srgbClr val="000000"/>
                </a:solidFill>
                <a:latin typeface="Aptos"/>
              </a:rPr>
              <a:t>Kliknij, aby edytować style wzorca tekstu</a:t>
            </a:r>
            <a:endParaRPr b="0" lang="pl-PL" sz="2800" spc="-1" strike="noStrike">
              <a:solidFill>
                <a:srgbClr val="000000"/>
              </a:solidFill>
              <a:latin typeface="Aptos"/>
            </a:endParaRPr>
          </a:p>
          <a:p>
            <a:pPr lvl="1" marL="6858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latin typeface="Aptos"/>
              </a:rPr>
              <a:t>Drugi poziom</a:t>
            </a:r>
            <a:endParaRPr b="0" lang="pl-PL" sz="2400" spc="-1" strike="noStrike">
              <a:solidFill>
                <a:srgbClr val="000000"/>
              </a:solidFill>
              <a:latin typeface="Aptos"/>
            </a:endParaRPr>
          </a:p>
          <a:p>
            <a:pPr lvl="2" marL="11430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000000"/>
                </a:solidFill>
                <a:latin typeface="Aptos"/>
              </a:rPr>
              <a:t>Trzeci poziom</a:t>
            </a:r>
            <a:endParaRPr b="0" lang="pl-PL" sz="2000" spc="-1" strike="noStrike">
              <a:solidFill>
                <a:srgbClr val="000000"/>
              </a:solidFill>
              <a:latin typeface="Aptos"/>
            </a:endParaRPr>
          </a:p>
          <a:p>
            <a:pPr lvl="3" marL="16002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</a:rPr>
              <a:t>Czwarty poziom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lvl="4" marL="20574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</a:rPr>
              <a:t>Piąty poziom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4406E8F7-B3B0-41EB-BB2C-78C808708036}" type="datetime">
              <a:rPr b="0" lang="pl-PL" sz="1200" spc="-1" strike="noStrike">
                <a:solidFill>
                  <a:srgbClr val="787878"/>
                </a:solidFill>
                <a:latin typeface="Aptos"/>
              </a:rPr>
              <a:t>24-10-25</a:t>
            </a:fld>
            <a:endParaRPr b="0" lang="pl-PL" sz="1200" spc="-1" strike="noStrike">
              <a:latin typeface="Times New Roman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pl-PL" sz="2400" spc="-1" strike="noStrike">
              <a:latin typeface="Times New Roman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CD2BFFB3-188D-44B3-A0B2-9273C774E37F}" type="slidenum">
              <a:rPr b="0" lang="pl-PL" sz="1200" spc="-1" strike="noStrike">
                <a:solidFill>
                  <a:srgbClr val="787878"/>
                </a:solidFill>
                <a:latin typeface="Aptos"/>
              </a:rPr>
              <a:t>1</a:t>
            </a:fld>
            <a:endParaRPr b="0" lang="pl-PL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6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6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6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6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6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ctr">
              <a:lnSpc>
                <a:spcPct val="100000"/>
              </a:lnSpc>
            </a:pPr>
            <a:r>
              <a:rPr b="0" lang="pl-PL" sz="6000" spc="-1" strike="noStrike">
                <a:solidFill>
                  <a:srgbClr val="000000"/>
                </a:solidFill>
                <a:latin typeface="Aptos Display"/>
              </a:rPr>
              <a:t>Analiza sprzedaży mieszkań z bonifikatą</a:t>
            </a:r>
            <a:endParaRPr b="0" lang="pl-PL" sz="60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b="0" lang="pl-PL" sz="2400" spc="-1" strike="noStrike">
                <a:solidFill>
                  <a:srgbClr val="000000"/>
                </a:solidFill>
                <a:latin typeface="Aptos"/>
              </a:rPr>
              <a:t>Lata 2020 - 2023</a:t>
            </a:r>
            <a:endParaRPr b="0" lang="pl-PL" sz="24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Aptos Display"/>
              </a:rPr>
              <a:t>2020 rok</a:t>
            </a:r>
            <a:endParaRPr b="0" lang="pl-PL" sz="4400" spc="-1" strike="noStrike">
              <a:solidFill>
                <a:srgbClr val="000000"/>
              </a:solidFill>
              <a:latin typeface="Aptos"/>
            </a:endParaRPr>
          </a:p>
        </p:txBody>
      </p:sp>
      <p:pic>
        <p:nvPicPr>
          <p:cNvPr id="127" name="Symbol zastępczy zawartości 3" descr=""/>
          <p:cNvPicPr/>
          <p:nvPr/>
        </p:nvPicPr>
        <p:blipFill>
          <a:blip r:embed="rId1"/>
          <a:stretch/>
        </p:blipFill>
        <p:spPr>
          <a:xfrm>
            <a:off x="838080" y="1825560"/>
            <a:ext cx="5181120" cy="4350960"/>
          </a:xfrm>
          <a:prstGeom prst="rect">
            <a:avLst/>
          </a:prstGeom>
          <a:ln>
            <a:noFill/>
          </a:ln>
        </p:spPr>
      </p:pic>
      <p:sp>
        <p:nvSpPr>
          <p:cNvPr id="128" name="TextShape 2"/>
          <p:cNvSpPr txBox="1"/>
          <p:nvPr/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115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Średnia cena 1 m</a:t>
            </a:r>
            <a:r>
              <a:rPr b="0" lang="pl-PL" sz="1800" spc="-1" strike="noStrike" baseline="30000">
                <a:solidFill>
                  <a:srgbClr val="000000"/>
                </a:solidFill>
                <a:latin typeface="Aptos"/>
                <a:ea typeface="Aptos"/>
              </a:rPr>
              <a:t>2</a:t>
            </a: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 (bez bonifikaty) według operatów: 4 547 zł.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115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Mediana ceny: 4 654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115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Cena maksymalna: 5 160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115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Cena minimalna: 2 822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115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Średnia cena 1 m</a:t>
            </a:r>
            <a:r>
              <a:rPr b="0" lang="pl-PL" sz="1800" spc="-1" strike="noStrike" baseline="30000">
                <a:solidFill>
                  <a:srgbClr val="000000"/>
                </a:solidFill>
                <a:latin typeface="Aptos"/>
                <a:ea typeface="Aptos"/>
              </a:rPr>
              <a:t>2</a:t>
            </a: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  po bonifikacie: 2 273 zł.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Aptos Display"/>
              </a:rPr>
              <a:t>2021 rok</a:t>
            </a:r>
            <a:endParaRPr b="0" lang="pl-PL" sz="44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115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Średnia cena 1 m</a:t>
            </a:r>
            <a:r>
              <a:rPr b="0" lang="pl-PL" sz="1800" spc="-1" strike="noStrike" baseline="30000">
                <a:solidFill>
                  <a:srgbClr val="000000"/>
                </a:solidFill>
                <a:latin typeface="Aptos"/>
                <a:ea typeface="Aptos"/>
              </a:rPr>
              <a:t>2</a:t>
            </a: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 (bez bonifikaty) według operatów: 4 644 zł.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115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Mediana ceny: 4 649 zł.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115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Cena maksymalna: 6033 zł.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115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Cena minimalna: 3 464 zł.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115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Średnia cena 1 m</a:t>
            </a:r>
            <a:r>
              <a:rPr b="0" lang="pl-PL" sz="1800" spc="-1" strike="noStrike" baseline="30000">
                <a:solidFill>
                  <a:srgbClr val="000000"/>
                </a:solidFill>
                <a:latin typeface="Aptos"/>
                <a:ea typeface="Aptos"/>
              </a:rPr>
              <a:t>2</a:t>
            </a: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  po bonifikacie:  2 323 zł.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pic>
        <p:nvPicPr>
          <p:cNvPr id="131" name="Symbol zastępczy zawartości 4" descr=""/>
          <p:cNvPicPr/>
          <p:nvPr/>
        </p:nvPicPr>
        <p:blipFill>
          <a:blip r:embed="rId1"/>
          <a:stretch/>
        </p:blipFill>
        <p:spPr>
          <a:xfrm>
            <a:off x="838080" y="1825560"/>
            <a:ext cx="5181120" cy="43509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Aptos Display"/>
              </a:rPr>
              <a:t>2022 rok</a:t>
            </a:r>
            <a:endParaRPr b="0" lang="pl-PL" sz="44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115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Średnia cena 1 m</a:t>
            </a:r>
            <a:r>
              <a:rPr b="0" lang="pl-PL" sz="1800" spc="-1" strike="noStrike" baseline="30000">
                <a:solidFill>
                  <a:srgbClr val="000000"/>
                </a:solidFill>
                <a:latin typeface="Aptos"/>
                <a:ea typeface="Aptos"/>
              </a:rPr>
              <a:t>2</a:t>
            </a: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 (bez bonifikaty) według operatów: 4 104 zł.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115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Mediana ceny: 4 040 zł.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115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Cena maksymalna: 6 700 zł.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115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Cena minimalna: 3 053 zł.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115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Średnia cena 1 m</a:t>
            </a:r>
            <a:r>
              <a:rPr b="0" lang="pl-PL" sz="1800" spc="-1" strike="noStrike" baseline="30000">
                <a:solidFill>
                  <a:srgbClr val="000000"/>
                </a:solidFill>
                <a:latin typeface="Aptos"/>
                <a:ea typeface="Aptos"/>
              </a:rPr>
              <a:t>2</a:t>
            </a: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  po bonifikacie: 2 384 zł.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pic>
        <p:nvPicPr>
          <p:cNvPr id="134" name="Symbol zastępczy zawartości 4" descr=""/>
          <p:cNvPicPr/>
          <p:nvPr/>
        </p:nvPicPr>
        <p:blipFill>
          <a:blip r:embed="rId1"/>
          <a:stretch/>
        </p:blipFill>
        <p:spPr>
          <a:xfrm>
            <a:off x="838080" y="1825560"/>
            <a:ext cx="5181120" cy="43509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Aptos Display"/>
              </a:rPr>
              <a:t>2023 rok</a:t>
            </a:r>
            <a:endParaRPr b="0" lang="pl-PL" sz="44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36" name="TextShape 2"/>
          <p:cNvSpPr txBox="1"/>
          <p:nvPr/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115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Średnia cena 1 m</a:t>
            </a:r>
            <a:r>
              <a:rPr b="0" lang="pl-PL" sz="1800" spc="-1" strike="noStrike" baseline="30000">
                <a:solidFill>
                  <a:srgbClr val="000000"/>
                </a:solidFill>
                <a:latin typeface="Aptos"/>
                <a:ea typeface="Aptos"/>
              </a:rPr>
              <a:t>2</a:t>
            </a: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 (bez bonifikaty) według operatów: 4 074 zł.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115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Mediana ceny: 3 986 zł.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115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Cena maksymalna: 6 526 zł.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115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Cena minimalna: 2 954 zł.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115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Średnia cena 1 m</a:t>
            </a:r>
            <a:r>
              <a:rPr b="0" lang="pl-PL" sz="1800" spc="-1" strike="noStrike" baseline="30000">
                <a:solidFill>
                  <a:srgbClr val="000000"/>
                </a:solidFill>
                <a:latin typeface="Aptos"/>
                <a:ea typeface="Aptos"/>
              </a:rPr>
              <a:t>2</a:t>
            </a:r>
            <a:r>
              <a:rPr b="0" lang="pl-PL" sz="1800" spc="-1" strike="noStrike">
                <a:solidFill>
                  <a:srgbClr val="000000"/>
                </a:solidFill>
                <a:latin typeface="Aptos"/>
                <a:ea typeface="Aptos"/>
              </a:rPr>
              <a:t> po bonifikacie: 2 906 zł.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pic>
        <p:nvPicPr>
          <p:cNvPr id="137" name="Symbol zastępczy zawartości 4" descr=""/>
          <p:cNvPicPr/>
          <p:nvPr/>
        </p:nvPicPr>
        <p:blipFill>
          <a:blip r:embed="rId1"/>
          <a:stretch/>
        </p:blipFill>
        <p:spPr>
          <a:xfrm>
            <a:off x="838080" y="1825560"/>
            <a:ext cx="5181120" cy="43509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graphicFrame>
        <p:nvGraphicFramePr>
          <p:cNvPr id="139" name="Table 2"/>
          <p:cNvGraphicFramePr/>
          <p:nvPr/>
        </p:nvGraphicFramePr>
        <p:xfrm>
          <a:off x="365760" y="2306160"/>
          <a:ext cx="5648760" cy="3037320"/>
        </p:xfrm>
        <a:graphic>
          <a:graphicData uri="http://schemas.openxmlformats.org/drawingml/2006/table">
            <a:tbl>
              <a:tblPr/>
              <a:tblGrid>
                <a:gridCol w="1129320"/>
                <a:gridCol w="1129320"/>
                <a:gridCol w="1129320"/>
                <a:gridCol w="1130040"/>
                <a:gridCol w="1130760"/>
              </a:tblGrid>
              <a:tr h="205200"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1" lang="pl-PL" sz="10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 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1" lang="pl-PL" sz="10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2020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1" lang="pl-PL" sz="10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2021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1" lang="pl-PL" sz="10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2022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1" lang="pl-PL" sz="10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2023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156082"/>
                    </a:solidFill>
                  </a:tcPr>
                </a:tc>
              </a:tr>
              <a:tr h="614880"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1" lang="pl-PL" sz="10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Średnia cena 1 m</a:t>
                      </a:r>
                      <a:r>
                        <a:rPr b="1" lang="pl-PL" sz="1000" spc="-1" strike="noStrike" baseline="30000">
                          <a:solidFill>
                            <a:srgbClr val="ffffff"/>
                          </a:solidFill>
                          <a:latin typeface="Aptos"/>
                        </a:rPr>
                        <a:t>2</a:t>
                      </a:r>
                      <a:r>
                        <a:rPr b="1" lang="pl-PL" sz="10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 według operatu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0" lang="pl-PL" sz="10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4 547 zł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0" lang="pl-PL" sz="10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4 644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0" lang="pl-PL" sz="10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4 104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0" lang="pl-PL" sz="10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4 074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</a:tr>
              <a:tr h="410040"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1" lang="pl-PL" sz="10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Cena minimalna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0" lang="pl-PL" sz="10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2 822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0" lang="pl-PL" sz="10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3 464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0" lang="pl-PL" sz="10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3 053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0" lang="pl-PL" sz="10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2 955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</a:tr>
              <a:tr h="410040"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1" lang="pl-PL" sz="10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Cena maksymalna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0" lang="pl-PL" sz="10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5 160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0" lang="pl-PL" sz="10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6 033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0" lang="pl-PL" sz="10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6 700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0" lang="pl-PL" sz="10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6 526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</a:tr>
              <a:tr h="819720"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1" lang="pl-PL" sz="10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Średnia cena sprzedaży 1 m</a:t>
                      </a:r>
                      <a:r>
                        <a:rPr b="1" lang="pl-PL" sz="1000" spc="-1" strike="noStrike" baseline="30000">
                          <a:solidFill>
                            <a:srgbClr val="ffffff"/>
                          </a:solidFill>
                          <a:latin typeface="Aptos"/>
                        </a:rPr>
                        <a:t>2</a:t>
                      </a:r>
                      <a:r>
                        <a:rPr b="1" lang="pl-PL" sz="10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 po bonifikacie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0" lang="pl-PL" sz="10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2 273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0" lang="pl-PL" sz="10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2 323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0" lang="pl-PL" sz="10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2 384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0" lang="pl-PL" sz="10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2 906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</a:tr>
              <a:tr h="614880"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1" lang="pl-PL" sz="10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Liczba sprzedanych mieszkań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0" lang="pl-PL" sz="10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 </a:t>
                      </a:r>
                      <a:endParaRPr b="0" lang="pl-PL" sz="1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0" lang="pl-PL" sz="10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134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0" lang="pl-PL" sz="10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 </a:t>
                      </a:r>
                      <a:endParaRPr b="0" lang="pl-PL" sz="1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0" lang="pl-PL" sz="10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217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0" lang="pl-PL" sz="10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 </a:t>
                      </a:r>
                      <a:endParaRPr b="0" lang="pl-PL" sz="1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0" lang="pl-PL" sz="10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125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1560" rIns="61560" tIns="0" bIns="0"/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0" lang="pl-PL" sz="10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 </a:t>
                      </a:r>
                      <a:endParaRPr b="0" lang="pl-PL" sz="1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799"/>
                        </a:spcAft>
                      </a:pPr>
                      <a:r>
                        <a:rPr b="0" lang="pl-PL" sz="10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44</a:t>
                      </a:r>
                      <a:endParaRPr b="0" lang="pl-PL" sz="10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</a:tr>
            </a:tbl>
          </a:graphicData>
        </a:graphic>
      </p:graphicFrame>
      <p:pic>
        <p:nvPicPr>
          <p:cNvPr id="140" name="Symbol zastępczy zawartości 5" descr=""/>
          <p:cNvPicPr/>
          <p:nvPr/>
        </p:nvPicPr>
        <p:blipFill>
          <a:blip r:embed="rId1"/>
          <a:stretch/>
        </p:blipFill>
        <p:spPr>
          <a:xfrm>
            <a:off x="6095880" y="492480"/>
            <a:ext cx="5811480" cy="58726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Application>LibreOffice/5.4.7.2$Windows_X86_64 LibreOffice_project/c838ef25c16710f8838b1faec480ebba495259d0</Application>
  <Words>425</Words>
  <Paragraphs>70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2024-10-23T20:29:16Z</dcterms:created>
  <dc:creator>Jacek Nowak</dc:creator>
  <dc:description/>
  <dc:language>pl-PL</dc:language>
  <cp:lastModifiedBy/>
  <dcterms:modified xsi:type="dcterms:W3CDTF">2024-10-25T09:14:56Z</dcterms:modified>
  <cp:revision>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Panoramiczny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12</vt:i4>
  </property>
</Properties>
</file>