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3" r:id="rId1"/>
  </p:sldMasterIdLst>
  <p:sldIdLst>
    <p:sldId id="256" r:id="rId2"/>
    <p:sldId id="257" r:id="rId3"/>
    <p:sldId id="258" r:id="rId4"/>
    <p:sldId id="271" r:id="rId5"/>
    <p:sldId id="272" r:id="rId6"/>
    <p:sldId id="273" r:id="rId7"/>
    <p:sldId id="274" r:id="rId8"/>
    <p:sldId id="270" r:id="rId9"/>
    <p:sldId id="261" r:id="rId10"/>
    <p:sldId id="269" r:id="rId11"/>
    <p:sldId id="266" r:id="rId12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BA6"/>
    <a:srgbClr val="1AB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231740984801136E-2"/>
          <c:y val="0.13725555570184919"/>
          <c:w val="0.54257689951496957"/>
          <c:h val="0.78304656830832986"/>
        </c:manualLayout>
      </c:layout>
      <c:pie3DChart>
        <c:varyColors val="1"/>
        <c:ser>
          <c:idx val="0"/>
          <c:order val="0"/>
          <c:tx>
            <c:strRef>
              <c:f>'dochody wykres'!$A$2:$A$11</c:f>
              <c:strCache>
                <c:ptCount val="1"/>
                <c:pt idx="0">
                  <c:v>Wpływy podatkowe Wpływy z opłat PIT iCIT Subwencje Pozostałe dochody własne (bieżące i majątkowe) Dotacje celowe i inne środki (bieżące) Dotacje celowe i inne środki (majątkowe) Dotacje i srodki UE oraz z innych źródeł zagranicznych (zadania bieżące) Pozo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E0A9-43F1-837D-43E52FBF9E1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E0A9-43F1-837D-43E52FBF9E1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E0A9-43F1-837D-43E52FBF9E1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7-E0A9-43F1-837D-43E52FBF9E1C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9-E0A9-43F1-837D-43E52FBF9E1C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B-E0A9-43F1-837D-43E52FBF9E1C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D-E0A9-43F1-837D-43E52FBF9E1C}"/>
              </c:ext>
            </c:extLst>
          </c:dPt>
          <c:dLbls>
            <c:dLbl>
              <c:idx val="0"/>
              <c:layout>
                <c:manualLayout>
                  <c:x val="6.8439405285555352E-2"/>
                  <c:y val="0.105678850426401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A9-43F1-837D-43E52FBF9E1C}"/>
                </c:ext>
              </c:extLst>
            </c:dLbl>
            <c:dLbl>
              <c:idx val="1"/>
              <c:layout>
                <c:manualLayout>
                  <c:x val="-6.8522339044688593E-3"/>
                  <c:y val="2.95359088849181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A9-43F1-837D-43E52FBF9E1C}"/>
                </c:ext>
              </c:extLst>
            </c:dLbl>
            <c:dLbl>
              <c:idx val="2"/>
              <c:layout>
                <c:manualLayout>
                  <c:x val="-8.0765377256404743E-4"/>
                  <c:y val="3.81634322478332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A9-43F1-837D-43E52FBF9E1C}"/>
                </c:ext>
              </c:extLst>
            </c:dLbl>
            <c:dLbl>
              <c:idx val="3"/>
              <c:layout>
                <c:manualLayout>
                  <c:x val="-3.6081207541280837E-2"/>
                  <c:y val="-3.72629138374911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42-44E3-8638-5A9871A4CCB2}"/>
                </c:ext>
              </c:extLst>
            </c:dLbl>
            <c:dLbl>
              <c:idx val="4"/>
              <c:layout>
                <c:manualLayout>
                  <c:x val="8.8356820849766905E-4"/>
                  <c:y val="-1.012753172365960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A9-43F1-837D-43E52FBF9E1C}"/>
                </c:ext>
              </c:extLst>
            </c:dLbl>
            <c:dLbl>
              <c:idx val="5"/>
              <c:layout>
                <c:manualLayout>
                  <c:x val="-8.8182191085301349E-3"/>
                  <c:y val="-3.91028941649980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A9-43F1-837D-43E52FBF9E1C}"/>
                </c:ext>
              </c:extLst>
            </c:dLbl>
            <c:dLbl>
              <c:idx val="7"/>
              <c:layout>
                <c:manualLayout>
                  <c:x val="-2.5119707369635522E-2"/>
                  <c:y val="1.3144979789532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0A9-43F1-837D-43E52FBF9E1C}"/>
                </c:ext>
              </c:extLst>
            </c:dLbl>
            <c:dLbl>
              <c:idx val="9"/>
              <c:layout>
                <c:manualLayout>
                  <c:x val="0.19057683177650342"/>
                  <c:y val="3.034118463027607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D42-44E3-8638-5A9871A4CCB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'dochody wykres'!$A$2:$A$11</c:f>
              <c:strCache>
                <c:ptCount val="10"/>
                <c:pt idx="0">
                  <c:v>Wpływy podatkowe</c:v>
                </c:pt>
                <c:pt idx="1">
                  <c:v>Wpływy z opłat</c:v>
                </c:pt>
                <c:pt idx="2">
                  <c:v>PIT iCIT</c:v>
                </c:pt>
                <c:pt idx="3">
                  <c:v>Subwencje</c:v>
                </c:pt>
                <c:pt idx="4">
                  <c:v>Pozostałe dochody własne (bieżące i majątkowe)</c:v>
                </c:pt>
                <c:pt idx="5">
                  <c:v>Dotacje celowe i inne środki (bieżące)</c:v>
                </c:pt>
                <c:pt idx="6">
                  <c:v>Dotacje celowe i inne środki (majątkowe)</c:v>
                </c:pt>
                <c:pt idx="7">
                  <c:v>Dotacje i srodki UE oraz z innych źródeł zagranicznych (zadania bieżące)</c:v>
                </c:pt>
                <c:pt idx="8">
                  <c:v>Pozostałe dochody majątkowe</c:v>
                </c:pt>
                <c:pt idx="9">
                  <c:v>Dotacje i srodki UE oraz z innych źródeł zagranicznych (zadania majątkowe)</c:v>
                </c:pt>
              </c:strCache>
            </c:strRef>
          </c:cat>
          <c:val>
            <c:numRef>
              <c:f>'dochody wykres'!$C$2:$C$11</c:f>
              <c:numCache>
                <c:formatCode>0.00%</c:formatCode>
                <c:ptCount val="10"/>
                <c:pt idx="0">
                  <c:v>0.1587082401314627</c:v>
                </c:pt>
                <c:pt idx="1">
                  <c:v>7.6761633840424406E-2</c:v>
                </c:pt>
                <c:pt idx="2">
                  <c:v>0.18591797144776193</c:v>
                </c:pt>
                <c:pt idx="3">
                  <c:v>0.3168534724812081</c:v>
                </c:pt>
                <c:pt idx="4">
                  <c:v>5.085456634777541E-2</c:v>
                </c:pt>
                <c:pt idx="5">
                  <c:v>0.13336150282556541</c:v>
                </c:pt>
                <c:pt idx="6">
                  <c:v>4.7706942233258651E-2</c:v>
                </c:pt>
                <c:pt idx="7">
                  <c:v>2.7995489085257609E-3</c:v>
                </c:pt>
                <c:pt idx="8">
                  <c:v>1.6786934533988423E-2</c:v>
                </c:pt>
                <c:pt idx="9">
                  <c:v>1.0249187250029164E-2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0A9-43F1-837D-43E52FBF9E1C}"/>
            </c:ext>
          </c:extLst>
        </c:ser>
        <c:ser>
          <c:idx val="1"/>
          <c:order val="1"/>
          <c:tx>
            <c:strRef>
              <c:f>'dochody wykres'!$C$2:$C$11</c:f>
              <c:strCache>
                <c:ptCount val="1"/>
                <c:pt idx="0">
                  <c:v>15,87% 7,68% 18,59% 31,69% 5,09% 13,34% 4,77% 0,28% 1,68% 1,02%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'dochody wykres'!$A$2:$A$11</c:f>
              <c:strCache>
                <c:ptCount val="10"/>
                <c:pt idx="0">
                  <c:v>Wpływy podatkowe</c:v>
                </c:pt>
                <c:pt idx="1">
                  <c:v>Wpływy z opłat</c:v>
                </c:pt>
                <c:pt idx="2">
                  <c:v>PIT iCIT</c:v>
                </c:pt>
                <c:pt idx="3">
                  <c:v>Subwencje</c:v>
                </c:pt>
                <c:pt idx="4">
                  <c:v>Pozostałe dochody własne (bieżące i majątkowe)</c:v>
                </c:pt>
                <c:pt idx="5">
                  <c:v>Dotacje celowe i inne środki (bieżące)</c:v>
                </c:pt>
                <c:pt idx="6">
                  <c:v>Dotacje celowe i inne środki (majątkowe)</c:v>
                </c:pt>
                <c:pt idx="7">
                  <c:v>Dotacje i srodki UE oraz z innych źródeł zagranicznych (zadania bieżące)</c:v>
                </c:pt>
                <c:pt idx="8">
                  <c:v>Pozostałe dochody majątkowe</c:v>
                </c:pt>
                <c:pt idx="9">
                  <c:v>Dotacje i srodki UE oraz z innych źródeł zagranicznych (zadania majątkowe)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9-ED42-44E3-8638-5A9871A4CCB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'Wykres słupkowy'!$D$33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'Wykres słupkowy'!$C$34:$C$42</c:f>
              <c:strCache>
                <c:ptCount val="9"/>
                <c:pt idx="0">
                  <c:v>Transport i łączność</c:v>
                </c:pt>
                <c:pt idx="1">
                  <c:v>Gospodarka mieszkaniowa</c:v>
                </c:pt>
                <c:pt idx="2">
                  <c:v>Administracja publiczna</c:v>
                </c:pt>
                <c:pt idx="3">
                  <c:v>Bezpieczeństwo publiczne i ochrona przeciwpożarowa</c:v>
                </c:pt>
                <c:pt idx="4">
                  <c:v>Oświata i wychowanie, edukacyjna opieka wychowawcza</c:v>
                </c:pt>
                <c:pt idx="5">
                  <c:v>Zadania w zakresie polityki i pomocy społecznej</c:v>
                </c:pt>
                <c:pt idx="6">
                  <c:v>Gospodarka komunalna i ochrona środowiska</c:v>
                </c:pt>
                <c:pt idx="7">
                  <c:v>Kultura Fizyczna i kulrura i Sport</c:v>
                </c:pt>
                <c:pt idx="8">
                  <c:v>Pozostałe zadania</c:v>
                </c:pt>
              </c:strCache>
            </c:strRef>
          </c:cat>
          <c:val>
            <c:numRef>
              <c:f>'Wykres słupkowy'!$D$34:$D$42</c:f>
              <c:numCache>
                <c:formatCode>#,##0.00_ ;[Red]\-#,##0.00\ </c:formatCode>
                <c:ptCount val="9"/>
                <c:pt idx="0">
                  <c:v>58802652.560000002</c:v>
                </c:pt>
                <c:pt idx="1">
                  <c:v>27389409.27</c:v>
                </c:pt>
                <c:pt idx="2">
                  <c:v>52625515.18</c:v>
                </c:pt>
                <c:pt idx="3">
                  <c:v>12213524.689999999</c:v>
                </c:pt>
                <c:pt idx="4">
                  <c:v>244821791.38999999</c:v>
                </c:pt>
                <c:pt idx="5">
                  <c:v>212945370.00999999</c:v>
                </c:pt>
                <c:pt idx="6">
                  <c:v>64289363.049999997</c:v>
                </c:pt>
                <c:pt idx="7">
                  <c:v>43626914.549999997</c:v>
                </c:pt>
                <c:pt idx="8">
                  <c:v>17148956.390000001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6C-4263-BFD8-6D7910170EEE}"/>
            </c:ext>
          </c:extLst>
        </c:ser>
        <c:ser>
          <c:idx val="1"/>
          <c:order val="1"/>
          <c:tx>
            <c:strRef>
              <c:f>'Wykres słupkowy'!$E$33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'Wykres słupkowy'!$C$34:$C$42</c:f>
              <c:strCache>
                <c:ptCount val="9"/>
                <c:pt idx="0">
                  <c:v>Transport i łączność</c:v>
                </c:pt>
                <c:pt idx="1">
                  <c:v>Gospodarka mieszkaniowa</c:v>
                </c:pt>
                <c:pt idx="2">
                  <c:v>Administracja publiczna</c:v>
                </c:pt>
                <c:pt idx="3">
                  <c:v>Bezpieczeństwo publiczne i ochrona przeciwpożarowa</c:v>
                </c:pt>
                <c:pt idx="4">
                  <c:v>Oświata i wychowanie, edukacyjna opieka wychowawcza</c:v>
                </c:pt>
                <c:pt idx="5">
                  <c:v>Zadania w zakresie polityki i pomocy społecznej</c:v>
                </c:pt>
                <c:pt idx="6">
                  <c:v>Gospodarka komunalna i ochrona środowiska</c:v>
                </c:pt>
                <c:pt idx="7">
                  <c:v>Kultura Fizyczna i kulrura i Sport</c:v>
                </c:pt>
                <c:pt idx="8">
                  <c:v>Pozostałe zadania</c:v>
                </c:pt>
              </c:strCache>
            </c:strRef>
          </c:cat>
          <c:val>
            <c:numRef>
              <c:f>'Wykres słupkowy'!$E$34:$E$42</c:f>
              <c:numCache>
                <c:formatCode>#,##0.00_ ;[Red]\-#,##0.00\ </c:formatCode>
                <c:ptCount val="9"/>
                <c:pt idx="0">
                  <c:v>55490708.049999997</c:v>
                </c:pt>
                <c:pt idx="1">
                  <c:v>15352227.16</c:v>
                </c:pt>
                <c:pt idx="2">
                  <c:v>46210367.210000001</c:v>
                </c:pt>
                <c:pt idx="3">
                  <c:v>14470827.66</c:v>
                </c:pt>
                <c:pt idx="4">
                  <c:v>248805105.70999998</c:v>
                </c:pt>
                <c:pt idx="5">
                  <c:v>232454762.87</c:v>
                </c:pt>
                <c:pt idx="6">
                  <c:v>59707300.5</c:v>
                </c:pt>
                <c:pt idx="7">
                  <c:v>49611764.869999997</c:v>
                </c:pt>
                <c:pt idx="8">
                  <c:v>13389707.42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6C-4263-BFD8-6D7910170EEE}"/>
            </c:ext>
          </c:extLst>
        </c:ser>
        <c:ser>
          <c:idx val="2"/>
          <c:order val="2"/>
          <c:tx>
            <c:strRef>
              <c:f>'Wykres słupkowy'!$F$33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'Wykres słupkowy'!$C$34:$C$42</c:f>
              <c:strCache>
                <c:ptCount val="9"/>
                <c:pt idx="0">
                  <c:v>Transport i łączność</c:v>
                </c:pt>
                <c:pt idx="1">
                  <c:v>Gospodarka mieszkaniowa</c:v>
                </c:pt>
                <c:pt idx="2">
                  <c:v>Administracja publiczna</c:v>
                </c:pt>
                <c:pt idx="3">
                  <c:v>Bezpieczeństwo publiczne i ochrona przeciwpożarowa</c:v>
                </c:pt>
                <c:pt idx="4">
                  <c:v>Oświata i wychowanie, edukacyjna opieka wychowawcza</c:v>
                </c:pt>
                <c:pt idx="5">
                  <c:v>Zadania w zakresie polityki i pomocy społecznej</c:v>
                </c:pt>
                <c:pt idx="6">
                  <c:v>Gospodarka komunalna i ochrona środowiska</c:v>
                </c:pt>
                <c:pt idx="7">
                  <c:v>Kultura Fizyczna i kulrura i Sport</c:v>
                </c:pt>
                <c:pt idx="8">
                  <c:v>Pozostałe zadania</c:v>
                </c:pt>
              </c:strCache>
            </c:strRef>
          </c:cat>
          <c:val>
            <c:numRef>
              <c:f>'Wykres słupkowy'!$F$34:$F$42</c:f>
              <c:numCache>
                <c:formatCode>#,##0.00_ ;[Red]\-#,##0.00\ </c:formatCode>
                <c:ptCount val="9"/>
                <c:pt idx="0">
                  <c:v>51603437.82</c:v>
                </c:pt>
                <c:pt idx="1">
                  <c:v>22960878.57</c:v>
                </c:pt>
                <c:pt idx="2">
                  <c:v>50883997.200000003</c:v>
                </c:pt>
                <c:pt idx="3">
                  <c:v>14028769.08</c:v>
                </c:pt>
                <c:pt idx="4">
                  <c:v>272551233.52999997</c:v>
                </c:pt>
                <c:pt idx="5">
                  <c:v>234119600.90000001</c:v>
                </c:pt>
                <c:pt idx="6">
                  <c:v>60770388.600000001</c:v>
                </c:pt>
                <c:pt idx="7">
                  <c:v>51004632.200000003</c:v>
                </c:pt>
                <c:pt idx="8">
                  <c:v>18617271.82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6C-4263-BFD8-6D7910170EEE}"/>
            </c:ext>
          </c:extLst>
        </c:ser>
        <c:ser>
          <c:idx val="3"/>
          <c:order val="3"/>
          <c:tx>
            <c:strRef>
              <c:f>'Wykres słupkowy'!$G$33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'Wykres słupkowy'!$C$34:$C$42</c:f>
              <c:strCache>
                <c:ptCount val="9"/>
                <c:pt idx="0">
                  <c:v>Transport i łączność</c:v>
                </c:pt>
                <c:pt idx="1">
                  <c:v>Gospodarka mieszkaniowa</c:v>
                </c:pt>
                <c:pt idx="2">
                  <c:v>Administracja publiczna</c:v>
                </c:pt>
                <c:pt idx="3">
                  <c:v>Bezpieczeństwo publiczne i ochrona przeciwpożarowa</c:v>
                </c:pt>
                <c:pt idx="4">
                  <c:v>Oświata i wychowanie, edukacyjna opieka wychowawcza</c:v>
                </c:pt>
                <c:pt idx="5">
                  <c:v>Zadania w zakresie polityki i pomocy społecznej</c:v>
                </c:pt>
                <c:pt idx="6">
                  <c:v>Gospodarka komunalna i ochrona środowiska</c:v>
                </c:pt>
                <c:pt idx="7">
                  <c:v>Kultura Fizyczna i kulrura i Sport</c:v>
                </c:pt>
                <c:pt idx="8">
                  <c:v>Pozostałe zadania</c:v>
                </c:pt>
              </c:strCache>
            </c:strRef>
          </c:cat>
          <c:val>
            <c:numRef>
              <c:f>'Wykres słupkowy'!$G$34:$G$42</c:f>
              <c:numCache>
                <c:formatCode>#,##0.00_ ;[Red]\-#,##0.00\ </c:formatCode>
                <c:ptCount val="9"/>
                <c:pt idx="0">
                  <c:v>64036928.18</c:v>
                </c:pt>
                <c:pt idx="1">
                  <c:v>11208779.41</c:v>
                </c:pt>
                <c:pt idx="2">
                  <c:v>59499888.43</c:v>
                </c:pt>
                <c:pt idx="3">
                  <c:v>17031724.219999999</c:v>
                </c:pt>
                <c:pt idx="4">
                  <c:v>304883268.80000001</c:v>
                </c:pt>
                <c:pt idx="5">
                  <c:v>214684528.27999997</c:v>
                </c:pt>
                <c:pt idx="6">
                  <c:v>72718782.480000004</c:v>
                </c:pt>
                <c:pt idx="7">
                  <c:v>48007737.950000003</c:v>
                </c:pt>
                <c:pt idx="8">
                  <c:v>23128319.25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06C-4263-BFD8-6D7910170EEE}"/>
            </c:ext>
          </c:extLst>
        </c:ser>
        <c:ser>
          <c:idx val="4"/>
          <c:order val="4"/>
          <c:tx>
            <c:strRef>
              <c:f>'Wykres słupkowy'!$H$33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'Wykres słupkowy'!$C$34:$C$42</c:f>
              <c:strCache>
                <c:ptCount val="9"/>
                <c:pt idx="0">
                  <c:v>Transport i łączność</c:v>
                </c:pt>
                <c:pt idx="1">
                  <c:v>Gospodarka mieszkaniowa</c:v>
                </c:pt>
                <c:pt idx="2">
                  <c:v>Administracja publiczna</c:v>
                </c:pt>
                <c:pt idx="3">
                  <c:v>Bezpieczeństwo publiczne i ochrona przeciwpożarowa</c:v>
                </c:pt>
                <c:pt idx="4">
                  <c:v>Oświata i wychowanie, edukacyjna opieka wychowawcza</c:v>
                </c:pt>
                <c:pt idx="5">
                  <c:v>Zadania w zakresie polityki i pomocy społecznej</c:v>
                </c:pt>
                <c:pt idx="6">
                  <c:v>Gospodarka komunalna i ochrona środowiska</c:v>
                </c:pt>
                <c:pt idx="7">
                  <c:v>Kultura Fizyczna i kulrura i Sport</c:v>
                </c:pt>
                <c:pt idx="8">
                  <c:v>Pozostałe zadania</c:v>
                </c:pt>
              </c:strCache>
            </c:strRef>
          </c:cat>
          <c:val>
            <c:numRef>
              <c:f>'Wykres słupkowy'!$H$34:$H$42</c:f>
              <c:numCache>
                <c:formatCode>#,##0.00_ ;[Red]\-#,##0.00\ </c:formatCode>
                <c:ptCount val="9"/>
                <c:pt idx="0">
                  <c:v>93217645.790000007</c:v>
                </c:pt>
                <c:pt idx="1">
                  <c:v>42405523.789999999</c:v>
                </c:pt>
                <c:pt idx="2">
                  <c:v>65712592.780000001</c:v>
                </c:pt>
                <c:pt idx="3">
                  <c:v>17426440.190000001</c:v>
                </c:pt>
                <c:pt idx="4">
                  <c:v>344699844.35999995</c:v>
                </c:pt>
                <c:pt idx="5">
                  <c:v>153527139.90000001</c:v>
                </c:pt>
                <c:pt idx="6">
                  <c:v>73848771.329999998</c:v>
                </c:pt>
                <c:pt idx="7">
                  <c:v>48340618.579999998</c:v>
                </c:pt>
                <c:pt idx="8">
                  <c:v>36919765.950000003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06C-4263-BFD8-6D7910170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2740352"/>
        <c:axId val="232741888"/>
      </c:barChart>
      <c:catAx>
        <c:axId val="23274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2741888"/>
        <c:crosses val="autoZero"/>
        <c:auto val="1"/>
        <c:lblAlgn val="ctr"/>
        <c:lblOffset val="100"/>
        <c:noMultiLvlLbl val="0"/>
      </c:catAx>
      <c:valAx>
        <c:axId val="23274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 ;[Red]\-#,##0.0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274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2024-06-19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2274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2024-06-19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802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2024-06-19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767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2024-06-19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57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2024-06-19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094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2024-06-19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800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2024-06-19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33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2024-06-19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97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2024-06-19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233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2024-06-19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744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D17FA3B-C404-4317-B0BC-953931111309}" type="datetimeFigureOut">
              <a:rPr lang="pl-PL" smtClean="0"/>
              <a:t>2024-06-19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704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2024-06-19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514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4581128"/>
            <a:ext cx="8568952" cy="1440160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Wykonanie budżetu Miasta Chorzów </a:t>
            </a:r>
            <a:r>
              <a:rPr lang="pl-P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rok 2023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572000" y="638132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+mj-lt"/>
              </a:rPr>
              <a:t>Chorzów, 20 czerwca 2024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183" y="16024"/>
            <a:ext cx="5727817" cy="428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61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338328"/>
            <a:ext cx="8219256" cy="1002440"/>
          </a:xfrm>
        </p:spPr>
        <p:txBody>
          <a:bodyPr>
            <a:normAutofit fontScale="90000"/>
          </a:bodyPr>
          <a:lstStyle/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Sprawozdania finansowe za 2023</a:t>
            </a:r>
          </a:p>
        </p:txBody>
      </p:sp>
      <p:pic>
        <p:nvPicPr>
          <p:cNvPr id="6" name="Picture 7" descr="C:\Users\kern_m\Desktop\image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328" y="6367803"/>
            <a:ext cx="1476375" cy="457200"/>
          </a:xfrm>
          <a:prstGeom prst="rect">
            <a:avLst/>
          </a:prstGeom>
          <a:noFill/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379252"/>
              </p:ext>
            </p:extLst>
          </p:nvPr>
        </p:nvGraphicFramePr>
        <p:xfrm>
          <a:off x="1979712" y="1772816"/>
          <a:ext cx="4824536" cy="4320483"/>
        </p:xfrm>
        <a:graphic>
          <a:graphicData uri="http://schemas.openxmlformats.org/drawingml/2006/table">
            <a:tbl>
              <a:tblPr/>
              <a:tblGrid>
                <a:gridCol w="2001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547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2022-12-31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2023-12-31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54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bilans budżetu </a:t>
                      </a:r>
                      <a:r>
                        <a:rPr lang="pl-P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jst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0" marR="7810" marT="7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bz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60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aktywa</a:t>
                      </a:r>
                    </a:p>
                  </a:txBody>
                  <a:tcPr marL="7810" marR="7810" marT="7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182 019 116,64 zł 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121 926 314,34 zł 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60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pasywa</a:t>
                      </a:r>
                    </a:p>
                  </a:txBody>
                  <a:tcPr marL="7810" marR="7810" marT="7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182 019 116,64 zł 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121 926 314,34 zł 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547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547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2022-12-31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2023-12-31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54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bilans jednostki</a:t>
                      </a:r>
                    </a:p>
                  </a:txBody>
                  <a:tcPr marL="7810" marR="7810" marT="7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bz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0" marR="7810" marT="7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760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aktywa</a:t>
                      </a:r>
                    </a:p>
                  </a:txBody>
                  <a:tcPr marL="7810" marR="7810" marT="7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1 271 985 871,65 zł 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1 362 871 232,00 zł 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760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pasywa</a:t>
                      </a:r>
                    </a:p>
                  </a:txBody>
                  <a:tcPr marL="7810" marR="7810" marT="7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1 271 985 871,65 zł 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1 362 871 232,00 zł 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547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54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rachunek zysków i strat</a:t>
                      </a:r>
                    </a:p>
                  </a:txBody>
                  <a:tcPr marL="7810" marR="7810" marT="7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2022-12-31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2023-12-31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3760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zysk netto</a:t>
                      </a:r>
                    </a:p>
                  </a:txBody>
                  <a:tcPr marL="7810" marR="7810" marT="7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75 943 342,51 zł 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158 611 365,83 zł 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547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754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zestawienie zmian w funduszu</a:t>
                      </a:r>
                    </a:p>
                  </a:txBody>
                  <a:tcPr marL="7810" marR="7810" marT="7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2022-12-31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2023-12-31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3760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Fundusz</a:t>
                      </a:r>
                    </a:p>
                  </a:txBody>
                  <a:tcPr marL="7810" marR="7810" marT="7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1 139 901 752,70 zł 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1 247 931 060,76 zł 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36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413116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04856" cy="1296144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Podstawowe wielkości budżetowe 2023</a:t>
            </a:r>
          </a:p>
        </p:txBody>
      </p:sp>
      <p:pic>
        <p:nvPicPr>
          <p:cNvPr id="6" name="Picture 7" descr="C:\Users\kern_m\Desktop\image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9583" y="6400800"/>
            <a:ext cx="1476375" cy="457200"/>
          </a:xfrm>
          <a:prstGeom prst="rect">
            <a:avLst/>
          </a:prstGeom>
          <a:noFill/>
        </p:spPr>
      </p:pic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071201"/>
              </p:ext>
            </p:extLst>
          </p:nvPr>
        </p:nvGraphicFramePr>
        <p:xfrm>
          <a:off x="971600" y="2564904"/>
          <a:ext cx="7311485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l" fontAlgn="ctr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dochody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wydatki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deficyt/nadwyżka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plan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821 037 083,10 zł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921 569 790,80 zł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-100 532 707,70 zł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wykonanie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822 107 162,69 zł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876 098 342,67 zł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-53 991 179,98 zł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różnica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1 070 079,59 zł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-45 471 448,13 zł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02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04855" cy="1296144"/>
          </a:xfrm>
        </p:spPr>
        <p:txBody>
          <a:bodyPr>
            <a:noAutofit/>
          </a:bodyPr>
          <a:lstStyle/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Podstawowe wielkości budżetowe 2023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36269698"/>
              </p:ext>
            </p:extLst>
          </p:nvPr>
        </p:nvGraphicFramePr>
        <p:xfrm>
          <a:off x="755576" y="2348880"/>
          <a:ext cx="7704855" cy="2273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9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l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17" marR="3917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dochody bieżące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dochody majątkowe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wydatki bieżące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wydatki majątkowe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4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plan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745 027 377,86 zł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76 009 705,24 zł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782 417 043,25 zł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139 152 747,55 zł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4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wykonanie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760 660 354,40 zł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61 446 808,29 zł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755 399 431,35 zł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120 698 911,32 zł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4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różnica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15 632 976,54 zł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-14 562 896,95 zł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-27 017 611,90 zł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-18 453 836,23 zł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4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% wykonania planu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102,10%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80,84%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96,55%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86,74%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Symbol zastępczy zawartości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25785877"/>
              </p:ext>
            </p:extLst>
          </p:nvPr>
        </p:nvGraphicFramePr>
        <p:xfrm>
          <a:off x="5364088" y="4941168"/>
          <a:ext cx="309634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nadwyżka operacyjna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-37 389 665,39 zł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wykonanie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5 260 923,05 zł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7" descr="C:\Users\kern_m\Desktop\image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2298" y="6400800"/>
            <a:ext cx="1476375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517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7" y="404664"/>
            <a:ext cx="7704856" cy="1296144"/>
          </a:xfrm>
        </p:spPr>
        <p:txBody>
          <a:bodyPr>
            <a:noAutofit/>
          </a:bodyPr>
          <a:lstStyle/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Podstawowe wielkości budżetowe 2023 - dochody</a:t>
            </a:r>
          </a:p>
        </p:txBody>
      </p:sp>
      <p:pic>
        <p:nvPicPr>
          <p:cNvPr id="4" name="Picture 7" descr="C:\Users\kern_m\Desktop\image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976" y="6400800"/>
            <a:ext cx="1476375" cy="457200"/>
          </a:xfrm>
          <a:prstGeom prst="rect">
            <a:avLst/>
          </a:prstGeom>
          <a:noFill/>
        </p:spPr>
      </p:pic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101390"/>
              </p:ext>
            </p:extLst>
          </p:nvPr>
        </p:nvGraphicFramePr>
        <p:xfrm>
          <a:off x="467544" y="1844824"/>
          <a:ext cx="8187257" cy="4708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06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79" cy="1152128"/>
          </a:xfrm>
        </p:spPr>
        <p:txBody>
          <a:bodyPr>
            <a:noAutofit/>
          </a:bodyPr>
          <a:lstStyle/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Podstawowe wielkości budżetowe 2019-2023 - dochody</a:t>
            </a:r>
          </a:p>
        </p:txBody>
      </p:sp>
      <p:pic>
        <p:nvPicPr>
          <p:cNvPr id="4" name="Picture 7" descr="C:\Users\kern_m\Desktop\image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5895" y="6400800"/>
            <a:ext cx="1476375" cy="457200"/>
          </a:xfrm>
          <a:prstGeom prst="rect">
            <a:avLst/>
          </a:prstGeom>
          <a:noFill/>
        </p:spPr>
      </p:pic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7C4473CE-D239-2A02-2988-EB26B30FF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614" y="1446646"/>
            <a:ext cx="7314770" cy="486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5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79" cy="1152128"/>
          </a:xfrm>
        </p:spPr>
        <p:txBody>
          <a:bodyPr>
            <a:normAutofit fontScale="90000"/>
          </a:bodyPr>
          <a:lstStyle/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Podstawowe wielkości budżetowe 2023- wydatki</a:t>
            </a:r>
          </a:p>
        </p:txBody>
      </p:sp>
      <p:pic>
        <p:nvPicPr>
          <p:cNvPr id="4" name="Picture 7" descr="C:\Users\kern_m\Desktop\image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5895" y="6400800"/>
            <a:ext cx="1476375" cy="457200"/>
          </a:xfrm>
          <a:prstGeom prst="rect">
            <a:avLst/>
          </a:prstGeom>
          <a:noFill/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15557AED-16F4-C2D3-B268-2266A2257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561" y="1458298"/>
            <a:ext cx="7920878" cy="482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8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79" cy="1152128"/>
          </a:xfrm>
        </p:spPr>
        <p:txBody>
          <a:bodyPr>
            <a:normAutofit fontScale="90000"/>
          </a:bodyPr>
          <a:lstStyle/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Podstawowe wielkości budżetowe 2019-2023- wydatki</a:t>
            </a:r>
          </a:p>
        </p:txBody>
      </p:sp>
      <p:pic>
        <p:nvPicPr>
          <p:cNvPr id="4" name="Picture 7" descr="C:\Users\kern_m\Desktop\image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5895" y="6400800"/>
            <a:ext cx="1476375" cy="457200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79723363-6A75-D8C6-9306-15D38472A4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303495"/>
              </p:ext>
            </p:extLst>
          </p:nvPr>
        </p:nvGraphicFramePr>
        <p:xfrm>
          <a:off x="683568" y="1484784"/>
          <a:ext cx="7776863" cy="4816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300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768751" cy="936104"/>
          </a:xfrm>
        </p:spPr>
        <p:txBody>
          <a:bodyPr>
            <a:normAutofit fontScale="90000"/>
          </a:bodyPr>
          <a:lstStyle/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Podstawowe dochody </a:t>
            </a:r>
            <a:b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PIT i CIT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DC89E95-0921-6F23-0034-414B6D94D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48" y="3525760"/>
            <a:ext cx="3384376" cy="31036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00800"/>
            <a:ext cx="1474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2190"/>
              </p:ext>
            </p:extLst>
          </p:nvPr>
        </p:nvGraphicFramePr>
        <p:xfrm>
          <a:off x="193041" y="1196752"/>
          <a:ext cx="8640960" cy="2271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2838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2024- plan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838"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119 264 990 zł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131 259 193 zł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141 422 397 zł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153 452 895 zł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148 876 385 zł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168 160 444 zł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164 912 881 zł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135 356 706 zł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185 422 447 zł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9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PIT który powinien być dochodem wg wzrostu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119 264 990 zł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131 259 193 zł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141 422 397 zł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153 452 895 zł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161 932 844 zł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176 134 354 zł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191 581 337 zł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208 383 021 zł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226 658 211 zł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588"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ubytek w dochodach PIT w stosunku do CIT otrzymanego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-   zł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-   zł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-   zł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-   zł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         13 056 459 zł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           7 973 910 zł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         26 668 456 zł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         73 026 315 zł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         41 235 764 zł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075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7547991" cy="1224136"/>
          </a:xfrm>
        </p:spPr>
        <p:txBody>
          <a:bodyPr>
            <a:normAutofit fontScale="90000"/>
          </a:bodyPr>
          <a:lstStyle/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Ocena sytuacji finansowej RATING 2023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988840"/>
            <a:ext cx="7620000" cy="4477072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Krajowy rating	         	 	   A</a:t>
            </a:r>
          </a:p>
          <a:p>
            <a:pPr marL="0" indent="0">
              <a:buNone/>
            </a:pPr>
            <a:r>
              <a:rPr lang="pl-PL" dirty="0"/>
              <a:t>Międzynarodowy rating    		BBB(-) 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Fitch </a:t>
            </a:r>
            <a:r>
              <a:rPr lang="pl-PL" dirty="0" err="1"/>
              <a:t>Ratings</a:t>
            </a:r>
            <a:r>
              <a:rPr lang="pl-PL" dirty="0"/>
              <a:t> utrzymuje ratingi Miasta Chorzów na liście obserwacyjnej ze wskazaniem negatywnym.</a:t>
            </a:r>
          </a:p>
        </p:txBody>
      </p:sp>
      <p:pic>
        <p:nvPicPr>
          <p:cNvPr id="4" name="Picture 7" descr="C:\Users\kern_m\Desktop\image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4035" y="6396487"/>
            <a:ext cx="1476375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693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aczka">
  <a:themeElements>
    <a:clrScheme name="Paczka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zk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zka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TM10001115[[fn=Paczka]]</Template>
  <TotalTime>1349</TotalTime>
  <Words>471</Words>
  <Application>Microsoft Office PowerPoint</Application>
  <PresentationFormat>Pokaz na ekranie (4:3)</PresentationFormat>
  <Paragraphs>136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Paczka</vt:lpstr>
      <vt:lpstr>Prezentacja programu PowerPoint</vt:lpstr>
      <vt:lpstr>Podstawowe wielkości budżetowe 2023</vt:lpstr>
      <vt:lpstr>Podstawowe wielkości budżetowe 2023</vt:lpstr>
      <vt:lpstr>Podstawowe wielkości budżetowe 2023 - dochody</vt:lpstr>
      <vt:lpstr>Podstawowe wielkości budżetowe 2019-2023 - dochody</vt:lpstr>
      <vt:lpstr>Podstawowe wielkości budżetowe 2023- wydatki</vt:lpstr>
      <vt:lpstr>Podstawowe wielkości budżetowe 2019-2023- wydatki</vt:lpstr>
      <vt:lpstr>Podstawowe dochody  PIT i CIT</vt:lpstr>
      <vt:lpstr>Ocena sytuacji finansowej RATING 2023</vt:lpstr>
      <vt:lpstr>Sprawozdania finansowe za 2023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Małgorzata Kern</dc:creator>
  <cp:lastModifiedBy>Małgorzata Kern</cp:lastModifiedBy>
  <cp:revision>175</cp:revision>
  <cp:lastPrinted>2021-06-18T08:12:04Z</cp:lastPrinted>
  <dcterms:created xsi:type="dcterms:W3CDTF">2019-06-18T07:56:31Z</dcterms:created>
  <dcterms:modified xsi:type="dcterms:W3CDTF">2024-06-19T13:14:45Z</dcterms:modified>
</cp:coreProperties>
</file>