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7" r:id="rId1"/>
  </p:sldMasterIdLst>
  <p:sldIdLst>
    <p:sldId id="256" r:id="rId2"/>
    <p:sldId id="257" r:id="rId3"/>
    <p:sldId id="258" r:id="rId4"/>
    <p:sldId id="271" r:id="rId5"/>
    <p:sldId id="272" r:id="rId6"/>
    <p:sldId id="270" r:id="rId7"/>
    <p:sldId id="273" r:id="rId8"/>
    <p:sldId id="274" r:id="rId9"/>
    <p:sldId id="261" r:id="rId10"/>
    <p:sldId id="269" r:id="rId11"/>
    <p:sldId id="266" r:id="rId12"/>
  </p:sldIdLst>
  <p:sldSz cx="9144000" cy="6858000" type="screen4x3"/>
  <p:notesSz cx="6797675" cy="98726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A6"/>
    <a:srgbClr val="1AB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semba_m\Desktop\wykonanie%202023%20dla%20sk%20(21.05.2024)%20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mba_m\Desktop\Wykres%20dochody%20w&#322;asne,%20subwencja,%20PIT,%20CIT,%20dotacj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emba_m\Desktop\Wykres%20w%20programie%20Microsoft%20Wor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75"/>
      <c:rotY val="60"/>
      <c:depthPercent val="1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47578560194214E-2"/>
          <c:y val="0.13463859803559147"/>
          <c:w val="0.54257689951496957"/>
          <c:h val="0.78304656830832986"/>
        </c:manualLayout>
      </c:layout>
      <c:pie3DChart>
        <c:varyColors val="1"/>
        <c:ser>
          <c:idx val="0"/>
          <c:order val="0"/>
          <c:tx>
            <c:strRef>
              <c:f>'dochody wykres'!$A$2:$A$11</c:f>
              <c:strCache>
                <c:ptCount val="10"/>
                <c:pt idx="0">
                  <c:v>Wpływy podatkowe</c:v>
                </c:pt>
                <c:pt idx="1">
                  <c:v>Wpływy z opłat</c:v>
                </c:pt>
                <c:pt idx="2">
                  <c:v>PIT i CIT</c:v>
                </c:pt>
                <c:pt idx="3">
                  <c:v>Subwencje</c:v>
                </c:pt>
                <c:pt idx="4">
                  <c:v>Pozostałe dochody bieżące</c:v>
                </c:pt>
                <c:pt idx="5">
                  <c:v>Dotacje celowe i inne środki (bieżące)</c:v>
                </c:pt>
                <c:pt idx="6">
                  <c:v>Dotacje celowe i inne środki (majątkowe)</c:v>
                </c:pt>
                <c:pt idx="7">
                  <c:v>Dotacje i srodki UE oraz z innych źródeł zagranicznych (zadania bieżące)</c:v>
                </c:pt>
                <c:pt idx="8">
                  <c:v>Pozostałe dochody majątkowe</c:v>
                </c:pt>
                <c:pt idx="9">
                  <c:v>Dotacje i srodki UE oraz z innych źródeł zagranicznych (zadania majątkowe)</c:v>
                </c:pt>
              </c:strCache>
            </c:strRef>
          </c:tx>
          <c:spPr>
            <a:effectLst>
              <a:outerShdw dist="1054100" dir="1200000" algn="ctr" rotWithShape="0">
                <a:srgbClr val="000000"/>
              </a:outerShdw>
            </a:effectLst>
            <a:scene3d>
              <a:camera prst="orthographicFront"/>
              <a:lightRig rig="threePt" dir="t"/>
            </a:scene3d>
            <a:sp3d>
              <a:bevelT w="25400"/>
              <a:bevelB w="25400" h="107950"/>
            </a:sp3d>
          </c:spPr>
          <c:dPt>
            <c:idx val="0"/>
            <c:bubble3D val="0"/>
            <c:explosion val="17"/>
            <c:extLst>
              <c:ext xmlns:c16="http://schemas.microsoft.com/office/drawing/2014/chart" uri="{C3380CC4-5D6E-409C-BE32-E72D297353CC}">
                <c16:uniqueId val="{00000001-E0A9-43F1-837D-43E52FBF9E1C}"/>
              </c:ext>
            </c:extLst>
          </c:dPt>
          <c:dPt>
            <c:idx val="1"/>
            <c:bubble3D val="0"/>
            <c:explosion val="10"/>
            <c:extLst>
              <c:ext xmlns:c16="http://schemas.microsoft.com/office/drawing/2014/chart" uri="{C3380CC4-5D6E-409C-BE32-E72D297353CC}">
                <c16:uniqueId val="{00000003-E0A9-43F1-837D-43E52FBF9E1C}"/>
              </c:ext>
            </c:extLst>
          </c:dPt>
          <c:dPt>
            <c:idx val="2"/>
            <c:bubble3D val="0"/>
            <c:explosion val="7"/>
            <c:extLst>
              <c:ext xmlns:c16="http://schemas.microsoft.com/office/drawing/2014/chart" uri="{C3380CC4-5D6E-409C-BE32-E72D297353CC}">
                <c16:uniqueId val="{00000005-E0A9-43F1-837D-43E52FBF9E1C}"/>
              </c:ext>
            </c:extLst>
          </c:dPt>
          <c:dPt>
            <c:idx val="3"/>
            <c:bubble3D val="0"/>
            <c:explosion val="20"/>
            <c:extLst>
              <c:ext xmlns:c16="http://schemas.microsoft.com/office/drawing/2014/chart" uri="{C3380CC4-5D6E-409C-BE32-E72D297353CC}">
                <c16:uniqueId val="{00000007-ED42-44E3-8638-5A9871A4CCB2}"/>
              </c:ext>
            </c:extLst>
          </c:dPt>
          <c:dPt>
            <c:idx val="4"/>
            <c:bubble3D val="0"/>
            <c:explosion val="13"/>
            <c:extLst>
              <c:ext xmlns:c16="http://schemas.microsoft.com/office/drawing/2014/chart" uri="{C3380CC4-5D6E-409C-BE32-E72D297353CC}">
                <c16:uniqueId val="{00000007-E0A9-43F1-837D-43E52FBF9E1C}"/>
              </c:ext>
            </c:extLst>
          </c:dPt>
          <c:dPt>
            <c:idx val="5"/>
            <c:bubble3D val="0"/>
            <c:explosion val="15"/>
            <c:extLst>
              <c:ext xmlns:c16="http://schemas.microsoft.com/office/drawing/2014/chart" uri="{C3380CC4-5D6E-409C-BE32-E72D297353CC}">
                <c16:uniqueId val="{00000009-E0A9-43F1-837D-43E52FBF9E1C}"/>
              </c:ext>
            </c:extLst>
          </c:dPt>
          <c:dPt>
            <c:idx val="6"/>
            <c:bubble3D val="0"/>
            <c:explosion val="15"/>
            <c:extLst>
              <c:ext xmlns:c16="http://schemas.microsoft.com/office/drawing/2014/chart" uri="{C3380CC4-5D6E-409C-BE32-E72D297353CC}">
                <c16:uniqueId val="{0000000B-E0A9-43F1-837D-43E52FBF9E1C}"/>
              </c:ext>
            </c:extLst>
          </c:dPt>
          <c:dPt>
            <c:idx val="7"/>
            <c:bubble3D val="0"/>
            <c:explosion val="13"/>
            <c:extLst>
              <c:ext xmlns:c16="http://schemas.microsoft.com/office/drawing/2014/chart" uri="{C3380CC4-5D6E-409C-BE32-E72D297353CC}">
                <c16:uniqueId val="{0000000D-E0A9-43F1-837D-43E52FBF9E1C}"/>
              </c:ext>
            </c:extLst>
          </c:dPt>
          <c:dPt>
            <c:idx val="8"/>
            <c:bubble3D val="0"/>
            <c:explosion val="14"/>
            <c:extLst>
              <c:ext xmlns:c16="http://schemas.microsoft.com/office/drawing/2014/chart" uri="{C3380CC4-5D6E-409C-BE32-E72D297353CC}">
                <c16:uniqueId val="{00000007-573B-4C95-911B-D0B6130CFC7C}"/>
              </c:ext>
            </c:extLst>
          </c:dPt>
          <c:dPt>
            <c:idx val="9"/>
            <c:bubble3D val="0"/>
            <c:explosion val="18"/>
            <c:extLst>
              <c:ext xmlns:c16="http://schemas.microsoft.com/office/drawing/2014/chart" uri="{C3380CC4-5D6E-409C-BE32-E72D297353CC}">
                <c16:uniqueId val="{00000008-ED42-44E3-8638-5A9871A4CCB2}"/>
              </c:ext>
            </c:extLst>
          </c:dPt>
          <c:dLbls>
            <c:dLbl>
              <c:idx val="0"/>
              <c:layout>
                <c:manualLayout>
                  <c:x val="3.2762010524403959E-2"/>
                  <c:y val="5.857350624216706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A9-43F1-837D-43E52FBF9E1C}"/>
                </c:ext>
              </c:extLst>
            </c:dLbl>
            <c:dLbl>
              <c:idx val="1"/>
              <c:layout>
                <c:manualLayout>
                  <c:x val="-6.8522339044688593E-3"/>
                  <c:y val="2.95359088849181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A9-43F1-837D-43E52FBF9E1C}"/>
                </c:ext>
              </c:extLst>
            </c:dLbl>
            <c:dLbl>
              <c:idx val="2"/>
              <c:layout>
                <c:manualLayout>
                  <c:x val="-8.0765377256404743E-4"/>
                  <c:y val="3.81634322478332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A9-43F1-837D-43E52FBF9E1C}"/>
                </c:ext>
              </c:extLst>
            </c:dLbl>
            <c:dLbl>
              <c:idx val="3"/>
              <c:layout>
                <c:manualLayout>
                  <c:x val="-3.6081207541280837E-2"/>
                  <c:y val="-3.72629138374911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42-44E3-8638-5A9871A4CCB2}"/>
                </c:ext>
              </c:extLst>
            </c:dLbl>
            <c:dLbl>
              <c:idx val="4"/>
              <c:layout>
                <c:manualLayout>
                  <c:x val="8.8356820849766905E-4"/>
                  <c:y val="-1.012753172365960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A9-43F1-837D-43E52FBF9E1C}"/>
                </c:ext>
              </c:extLst>
            </c:dLbl>
            <c:dLbl>
              <c:idx val="5"/>
              <c:layout>
                <c:manualLayout>
                  <c:x val="-2.8983699913169941E-2"/>
                  <c:y val="-3.64859646541637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A9-43F1-837D-43E52FBF9E1C}"/>
                </c:ext>
              </c:extLst>
            </c:dLbl>
            <c:dLbl>
              <c:idx val="6"/>
              <c:layout>
                <c:manualLayout>
                  <c:x val="-1.8586933328219639E-2"/>
                  <c:y val="-0.131216976353822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0A9-43F1-837D-43E52FBF9E1C}"/>
                </c:ext>
              </c:extLst>
            </c:dLbl>
            <c:dLbl>
              <c:idx val="7"/>
              <c:layout>
                <c:manualLayout>
                  <c:x val="4.6235143223182076E-2"/>
                  <c:y val="-5.75129168536658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0A9-43F1-837D-43E52FBF9E1C}"/>
                </c:ext>
              </c:extLst>
            </c:dLbl>
            <c:dLbl>
              <c:idx val="9"/>
              <c:layout>
                <c:manualLayout>
                  <c:x val="5.4072078108699899E-2"/>
                  <c:y val="0.1058328913352298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42-44E3-8638-5A9871A4CCB2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'dochody wykres'!$A$2:$A$11</c:f>
              <c:strCache>
                <c:ptCount val="10"/>
                <c:pt idx="0">
                  <c:v>Wpływy podatkowe</c:v>
                </c:pt>
                <c:pt idx="1">
                  <c:v>Wpływy z opłat</c:v>
                </c:pt>
                <c:pt idx="2">
                  <c:v>PIT i CIT</c:v>
                </c:pt>
                <c:pt idx="3">
                  <c:v>Subwencje</c:v>
                </c:pt>
                <c:pt idx="4">
                  <c:v>Pozostałe dochody bieżące</c:v>
                </c:pt>
                <c:pt idx="5">
                  <c:v>Dotacje celowe i inne środki (bieżące)</c:v>
                </c:pt>
                <c:pt idx="6">
                  <c:v>Dotacje celowe i inne środki (majątkowe)</c:v>
                </c:pt>
                <c:pt idx="7">
                  <c:v>Dotacje i srodki UE oraz z innych źródeł zagranicznych (zadania bieżące)</c:v>
                </c:pt>
                <c:pt idx="8">
                  <c:v>Pozostałe dochody majątkowe</c:v>
                </c:pt>
                <c:pt idx="9">
                  <c:v>Dotacje i srodki UE oraz z innych źródeł zagranicznych (zadania majątkowe)</c:v>
                </c:pt>
              </c:strCache>
            </c:strRef>
          </c:cat>
          <c:val>
            <c:numRef>
              <c:f>'dochody wykres'!$C$2:$C$11</c:f>
              <c:numCache>
                <c:formatCode>0.00%</c:formatCode>
                <c:ptCount val="10"/>
                <c:pt idx="0">
                  <c:v>0.14474699337793176</c:v>
                </c:pt>
                <c:pt idx="1">
                  <c:v>6.3409025335429733E-2</c:v>
                </c:pt>
                <c:pt idx="2">
                  <c:v>0.2283650326594038</c:v>
                </c:pt>
                <c:pt idx="3">
                  <c:v>0.29479406693146781</c:v>
                </c:pt>
                <c:pt idx="4">
                  <c:v>5.3500207964358594E-2</c:v>
                </c:pt>
                <c:pt idx="5">
                  <c:v>0.14159735062878204</c:v>
                </c:pt>
                <c:pt idx="6">
                  <c:v>5.4896591368462727E-2</c:v>
                </c:pt>
                <c:pt idx="7">
                  <c:v>1.4134366419060037E-3</c:v>
                </c:pt>
                <c:pt idx="8">
                  <c:v>5.9092829086672648E-3</c:v>
                </c:pt>
                <c:pt idx="9">
                  <c:v>1.136801218359022E-2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E0A9-43F1-837D-43E52FBF9E1C}"/>
            </c:ext>
          </c:extLst>
        </c:ser>
        <c:ser>
          <c:idx val="1"/>
          <c:order val="1"/>
          <c:tx>
            <c:strRef>
              <c:f>'dochody wykres'!$C$2:$C$11</c:f>
              <c:strCache>
                <c:ptCount val="10"/>
                <c:pt idx="0">
                  <c:v>14,47%</c:v>
                </c:pt>
                <c:pt idx="1">
                  <c:v>6,34%</c:v>
                </c:pt>
                <c:pt idx="2">
                  <c:v>22,84%</c:v>
                </c:pt>
                <c:pt idx="3">
                  <c:v>29,48%</c:v>
                </c:pt>
                <c:pt idx="4">
                  <c:v>5,35%</c:v>
                </c:pt>
                <c:pt idx="5">
                  <c:v>14,16%</c:v>
                </c:pt>
                <c:pt idx="6">
                  <c:v>5,49%</c:v>
                </c:pt>
                <c:pt idx="7">
                  <c:v>0,14%</c:v>
                </c:pt>
                <c:pt idx="8">
                  <c:v>0,59%</c:v>
                </c:pt>
                <c:pt idx="9">
                  <c:v>1,14%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'dochody wykres'!$A$2:$A$11</c:f>
              <c:strCache>
                <c:ptCount val="10"/>
                <c:pt idx="0">
                  <c:v>Wpływy podatkowe</c:v>
                </c:pt>
                <c:pt idx="1">
                  <c:v>Wpływy z opłat</c:v>
                </c:pt>
                <c:pt idx="2">
                  <c:v>PIT i CIT</c:v>
                </c:pt>
                <c:pt idx="3">
                  <c:v>Subwencje</c:v>
                </c:pt>
                <c:pt idx="4">
                  <c:v>Pozostałe dochody bieżące</c:v>
                </c:pt>
                <c:pt idx="5">
                  <c:v>Dotacje celowe i inne środki (bieżące)</c:v>
                </c:pt>
                <c:pt idx="6">
                  <c:v>Dotacje celowe i inne środki (majątkowe)</c:v>
                </c:pt>
                <c:pt idx="7">
                  <c:v>Dotacje i srodki UE oraz z innych źródeł zagranicznych (zadania bieżące)</c:v>
                </c:pt>
                <c:pt idx="8">
                  <c:v>Pozostałe dochody majątkowe</c:v>
                </c:pt>
                <c:pt idx="9">
                  <c:v>Dotacje i srodki UE oraz z innych źródeł zagranicznych (zadania majątkowe)</c:v>
                </c:pt>
              </c:strCache>
            </c:strRef>
          </c:cat>
          <c:val>
            <c:numLit>
              <c:formatCode>General</c:formatCode>
              <c:ptCount val="1"/>
              <c:pt idx="0">
                <c:v>1</c:v>
              </c:pt>
            </c:numLit>
          </c:val>
          <c:extLst>
            <c:ext xmlns:c16="http://schemas.microsoft.com/office/drawing/2014/chart" uri="{C3380CC4-5D6E-409C-BE32-E72D297353CC}">
              <c16:uniqueId val="{00000009-ED42-44E3-8638-5A9871A4CC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cene3d>
          <a:camera prst="orthographicFront"/>
          <a:lightRig rig="threePt" dir="t"/>
        </a:scene3d>
      </c:spPr>
    </c:plotArea>
    <c:legend>
      <c:legendPos val="r"/>
      <c:layout>
        <c:manualLayout>
          <c:xMode val="edge"/>
          <c:yMode val="edge"/>
          <c:x val="0.72930115666333672"/>
          <c:y val="0.41670447862563109"/>
          <c:w val="0.26759646118351976"/>
          <c:h val="0.56175177139239907"/>
        </c:manualLayout>
      </c:layout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15091087622666"/>
          <c:y val="9.3450723037707253E-2"/>
          <c:w val="0.69791629904479258"/>
          <c:h val="0.43671938622107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dochody!$B$2</c:f>
              <c:strCache>
                <c:ptCount val="1"/>
                <c:pt idx="0">
                  <c:v>2020</c:v>
                </c:pt>
              </c:strCache>
            </c:strRef>
          </c:tx>
          <c:invertIfNegative val="0"/>
          <c:cat>
            <c:strRef>
              <c:f>dochody!$A$3:$A$11</c:f>
              <c:strCache>
                <c:ptCount val="7"/>
                <c:pt idx="0">
                  <c:v>Udziały PIT, CIT, subwencja</c:v>
                </c:pt>
                <c:pt idx="1">
                  <c:v>Wpływy podatkowe</c:v>
                </c:pt>
                <c:pt idx="2">
                  <c:v>Wpływy z opłat</c:v>
                </c:pt>
                <c:pt idx="3">
                  <c:v>Dotacje celowe i środki UE (bieżące)</c:v>
                </c:pt>
                <c:pt idx="4">
                  <c:v>Dotacje celowe i środki UE (majątkowe)</c:v>
                </c:pt>
                <c:pt idx="5">
                  <c:v>Dochody ze sprzedaży majtku</c:v>
                </c:pt>
                <c:pt idx="6">
                  <c:v>Pozostałe dochody własne</c:v>
                </c:pt>
              </c:strCache>
            </c:strRef>
          </c:cat>
          <c:val>
            <c:numRef>
              <c:f>dochody!$B$3:$B$11</c:f>
              <c:numCache>
                <c:formatCode>_("zł"* #,##0.00_);_("zł"* \(#,##0.00\);_("zł"* "-"??_);_(@_)</c:formatCode>
                <c:ptCount val="7"/>
                <c:pt idx="0">
                  <c:v>325587649.85000002</c:v>
                </c:pt>
                <c:pt idx="1">
                  <c:v>90279236.689999998</c:v>
                </c:pt>
                <c:pt idx="2">
                  <c:v>44486542.539999999</c:v>
                </c:pt>
                <c:pt idx="3">
                  <c:v>192224021.53999999</c:v>
                </c:pt>
                <c:pt idx="4">
                  <c:v>49030182.539999999</c:v>
                </c:pt>
                <c:pt idx="5">
                  <c:v>13509058.02</c:v>
                </c:pt>
                <c:pt idx="6">
                  <c:v>26705804.289999999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F-4F23-A8E6-FE8755431875}"/>
            </c:ext>
          </c:extLst>
        </c:ser>
        <c:ser>
          <c:idx val="1"/>
          <c:order val="1"/>
          <c:tx>
            <c:strRef>
              <c:f>dochody!$C$2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dochody!$A$3:$A$11</c:f>
              <c:strCache>
                <c:ptCount val="7"/>
                <c:pt idx="0">
                  <c:v>Udziały PIT, CIT, subwencja</c:v>
                </c:pt>
                <c:pt idx="1">
                  <c:v>Wpływy podatkowe</c:v>
                </c:pt>
                <c:pt idx="2">
                  <c:v>Wpływy z opłat</c:v>
                </c:pt>
                <c:pt idx="3">
                  <c:v>Dotacje celowe i środki UE (bieżące)</c:v>
                </c:pt>
                <c:pt idx="4">
                  <c:v>Dotacje celowe i środki UE (majątkowe)</c:v>
                </c:pt>
                <c:pt idx="5">
                  <c:v>Dochody ze sprzedaży majtku</c:v>
                </c:pt>
                <c:pt idx="6">
                  <c:v>Pozostałe dochody własne</c:v>
                </c:pt>
              </c:strCache>
            </c:strRef>
          </c:cat>
          <c:val>
            <c:numRef>
              <c:f>dochody!$C$3:$C$11</c:f>
              <c:numCache>
                <c:formatCode>_("zł"* #,##0.00_);_("zł"* \(#,##0.00\);_("zł"* "-"??_);_(@_)</c:formatCode>
                <c:ptCount val="7"/>
                <c:pt idx="0">
                  <c:v>380883443.94</c:v>
                </c:pt>
                <c:pt idx="1">
                  <c:v>122071939.56</c:v>
                </c:pt>
                <c:pt idx="2">
                  <c:v>48694769.560000002</c:v>
                </c:pt>
                <c:pt idx="3">
                  <c:v>192090976.00999999</c:v>
                </c:pt>
                <c:pt idx="4">
                  <c:v>25679626.599999998</c:v>
                </c:pt>
                <c:pt idx="5">
                  <c:v>37927664.109999999</c:v>
                </c:pt>
                <c:pt idx="6">
                  <c:v>43182223.340000004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9F-4F23-A8E6-FE8755431875}"/>
            </c:ext>
          </c:extLst>
        </c:ser>
        <c:ser>
          <c:idx val="2"/>
          <c:order val="2"/>
          <c:tx>
            <c:strRef>
              <c:f>dochody!$D$2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cat>
            <c:strRef>
              <c:f>dochody!$A$3:$A$11</c:f>
              <c:strCache>
                <c:ptCount val="7"/>
                <c:pt idx="0">
                  <c:v>Udziały PIT, CIT, subwencja</c:v>
                </c:pt>
                <c:pt idx="1">
                  <c:v>Wpływy podatkowe</c:v>
                </c:pt>
                <c:pt idx="2">
                  <c:v>Wpływy z opłat</c:v>
                </c:pt>
                <c:pt idx="3">
                  <c:v>Dotacje celowe i środki UE (bieżące)</c:v>
                </c:pt>
                <c:pt idx="4">
                  <c:v>Dotacje celowe i środki UE (majątkowe)</c:v>
                </c:pt>
                <c:pt idx="5">
                  <c:v>Dochody ze sprzedaży majtku</c:v>
                </c:pt>
                <c:pt idx="6">
                  <c:v>Pozostałe dochody własne</c:v>
                </c:pt>
              </c:strCache>
            </c:strRef>
          </c:cat>
          <c:val>
            <c:numRef>
              <c:f>dochody!$D$3:$D$11</c:f>
              <c:numCache>
                <c:formatCode>_("zł"* #,##0.00_);_("zł"* \(#,##0.00\);_("zł"* "-"??_);_(@_)</c:formatCode>
                <c:ptCount val="7"/>
                <c:pt idx="0">
                  <c:v>368708756.68000001</c:v>
                </c:pt>
                <c:pt idx="1">
                  <c:v>110116236.13</c:v>
                </c:pt>
                <c:pt idx="2">
                  <c:v>55436257.32</c:v>
                </c:pt>
                <c:pt idx="3">
                  <c:v>171368735.86999997</c:v>
                </c:pt>
                <c:pt idx="4">
                  <c:v>30378499.469999999</c:v>
                </c:pt>
                <c:pt idx="5">
                  <c:v>17328650.16</c:v>
                </c:pt>
                <c:pt idx="6">
                  <c:v>36999068.450000003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9F-4F23-A8E6-FE8755431875}"/>
            </c:ext>
          </c:extLst>
        </c:ser>
        <c:ser>
          <c:idx val="3"/>
          <c:order val="3"/>
          <c:tx>
            <c:strRef>
              <c:f>dochody!$E$2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dochody!$A$3:$A$11</c:f>
              <c:strCache>
                <c:ptCount val="7"/>
                <c:pt idx="0">
                  <c:v>Udziały PIT, CIT, subwencja</c:v>
                </c:pt>
                <c:pt idx="1">
                  <c:v>Wpływy podatkowe</c:v>
                </c:pt>
                <c:pt idx="2">
                  <c:v>Wpływy z opłat</c:v>
                </c:pt>
                <c:pt idx="3">
                  <c:v>Dotacje celowe i środki UE (bieżące)</c:v>
                </c:pt>
                <c:pt idx="4">
                  <c:v>Dotacje celowe i środki UE (majątkowe)</c:v>
                </c:pt>
                <c:pt idx="5">
                  <c:v>Dochody ze sprzedaży majtku</c:v>
                </c:pt>
                <c:pt idx="6">
                  <c:v>Pozostałe dochody własne</c:v>
                </c:pt>
              </c:strCache>
            </c:strRef>
          </c:cat>
          <c:val>
            <c:numRef>
              <c:f>dochody!$E$3:$E$11</c:f>
              <c:numCache>
                <c:formatCode>#\ ##0.00\ "zł"</c:formatCode>
                <c:ptCount val="7"/>
                <c:pt idx="0">
                  <c:v>413332005.25</c:v>
                </c:pt>
                <c:pt idx="1">
                  <c:v>130475180.98999999</c:v>
                </c:pt>
                <c:pt idx="2">
                  <c:v>63106289</c:v>
                </c:pt>
                <c:pt idx="3">
                  <c:v>111938975.91</c:v>
                </c:pt>
                <c:pt idx="4" formatCode="_(&quot;zł&quot;* #,##0.00_);_(&quot;zł&quot;* \(#,##0.00\);_(&quot;zł&quot;* &quot;-&quot;??_);_(@_)">
                  <c:v>33436096.829999998</c:v>
                </c:pt>
                <c:pt idx="5">
                  <c:v>12843231.84</c:v>
                </c:pt>
                <c:pt idx="6">
                  <c:v>42765330.530000001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9F-4F23-A8E6-FE8755431875}"/>
            </c:ext>
          </c:extLst>
        </c:ser>
        <c:ser>
          <c:idx val="4"/>
          <c:order val="4"/>
          <c:tx>
            <c:strRef>
              <c:f>dochody!$F$2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cat>
            <c:strRef>
              <c:f>dochody!$A$3:$A$11</c:f>
              <c:strCache>
                <c:ptCount val="7"/>
                <c:pt idx="0">
                  <c:v>Udziały PIT, CIT, subwencja</c:v>
                </c:pt>
                <c:pt idx="1">
                  <c:v>Wpływy podatkowe</c:v>
                </c:pt>
                <c:pt idx="2">
                  <c:v>Wpływy z opłat</c:v>
                </c:pt>
                <c:pt idx="3">
                  <c:v>Dotacje celowe i środki UE (bieżące)</c:v>
                </c:pt>
                <c:pt idx="4">
                  <c:v>Dotacje celowe i środki UE (majątkowe)</c:v>
                </c:pt>
                <c:pt idx="5">
                  <c:v>Dochody ze sprzedaży majtku</c:v>
                </c:pt>
                <c:pt idx="6">
                  <c:v>Pozostałe dochody własne</c:v>
                </c:pt>
              </c:strCache>
            </c:strRef>
          </c:cat>
          <c:val>
            <c:numRef>
              <c:f>dochody!$F$3:$F$11</c:f>
              <c:numCache>
                <c:formatCode>_("zł"* #,##0.00_);_("zł"* \(#,##0.00\);_("zł"* "-"??_);_(@_)</c:formatCode>
                <c:ptCount val="7"/>
                <c:pt idx="0">
                  <c:v>525680898</c:v>
                </c:pt>
                <c:pt idx="1">
                  <c:v>145444721.34999999</c:v>
                </c:pt>
                <c:pt idx="2">
                  <c:v>63714677.630000003</c:v>
                </c:pt>
                <c:pt idx="3">
                  <c:v>143700146.16000003</c:v>
                </c:pt>
                <c:pt idx="4">
                  <c:v>36432976.310000002</c:v>
                </c:pt>
                <c:pt idx="5">
                  <c:v>5228281.32</c:v>
                </c:pt>
                <c:pt idx="6">
                  <c:v>54467582.780000001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89F-4F23-A8E6-FE87554318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6001664"/>
        <c:axId val="206003200"/>
        <c:axId val="0"/>
      </c:bar3DChart>
      <c:catAx>
        <c:axId val="20600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l-PL"/>
          </a:p>
        </c:txPr>
        <c:crossAx val="206003200"/>
        <c:crosses val="autoZero"/>
        <c:auto val="1"/>
        <c:lblAlgn val="ctr"/>
        <c:lblOffset val="100"/>
        <c:noMultiLvlLbl val="0"/>
      </c:catAx>
      <c:valAx>
        <c:axId val="206003200"/>
        <c:scaling>
          <c:orientation val="minMax"/>
        </c:scaling>
        <c:delete val="0"/>
        <c:axPos val="l"/>
        <c:majorGridlines/>
        <c:numFmt formatCode="_(&quot;zł&quot;* #,##0.00_);_(&quot;zł&quot;* \(#,##0.00\);_(&quot;zł&quot;* &quot;-&quot;??_);_(@_)" sourceLinked="1"/>
        <c:majorTickMark val="out"/>
        <c:minorTickMark val="none"/>
        <c:tickLblPos val="nextTo"/>
        <c:spPr>
          <a:ln/>
        </c:spPr>
        <c:crossAx val="206001664"/>
        <c:crosses val="autoZero"/>
        <c:crossBetween val="between"/>
        <c:minorUnit val="20000000"/>
      </c:valAx>
    </c:plotArea>
    <c:legend>
      <c:legendPos val="r"/>
      <c:layout>
        <c:manualLayout>
          <c:xMode val="edge"/>
          <c:yMode val="edge"/>
          <c:x val="0.42178542351858878"/>
          <c:y val="0.8576899640122303"/>
          <c:w val="0.49801071618567277"/>
          <c:h val="0.141813025949075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2408676302799E-2"/>
          <c:y val="4.7690509417936823E-2"/>
          <c:w val="0.89304246519685349"/>
          <c:h val="0.805443887012068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Arkusz2!$A$2</c:f>
              <c:strCache>
                <c:ptCount val="1"/>
                <c:pt idx="0">
                  <c:v>Dochody własne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Arkusz2!$B$1:$K$1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Arkusz2!$B$2:$K$2</c:f>
              <c:numCache>
                <c:formatCode>0.00%</c:formatCode>
                <c:ptCount val="5"/>
                <c:pt idx="0">
                  <c:v>0.23587939514982853</c:v>
                </c:pt>
                <c:pt idx="1">
                  <c:v>0.29718428663743995</c:v>
                </c:pt>
                <c:pt idx="2">
                  <c:v>0.28346469383508854</c:v>
                </c:pt>
                <c:pt idx="3">
                  <c:v>0.30311137485365097</c:v>
                </c:pt>
                <c:pt idx="4">
                  <c:v>0.26756550958638731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8-404A-A45F-6093CFDE3F61}"/>
            </c:ext>
          </c:extLst>
        </c:ser>
        <c:ser>
          <c:idx val="1"/>
          <c:order val="1"/>
          <c:tx>
            <c:strRef>
              <c:f>Arkusz2!$A$3</c:f>
              <c:strCache>
                <c:ptCount val="1"/>
                <c:pt idx="0">
                  <c:v>Subwencje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Arkusz2!$B$1:$K$1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Arkusz2!$B$3:$K$3</c:f>
              <c:numCache>
                <c:formatCode>0.00%</c:formatCode>
                <c:ptCount val="5"/>
                <c:pt idx="0">
                  <c:v>0.22813562682913283</c:v>
                </c:pt>
                <c:pt idx="1">
                  <c:v>0.23614972567236875</c:v>
                </c:pt>
                <c:pt idx="2">
                  <c:v>0.24520236774499202</c:v>
                </c:pt>
                <c:pt idx="3">
                  <c:v>0.3168534724812081</c:v>
                </c:pt>
                <c:pt idx="4">
                  <c:v>0.29479406693146787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8-404A-A45F-6093CFDE3F61}"/>
            </c:ext>
          </c:extLst>
        </c:ser>
        <c:ser>
          <c:idx val="2"/>
          <c:order val="2"/>
          <c:tx>
            <c:strRef>
              <c:f>Arkusz2!$A$4</c:f>
              <c:strCache>
                <c:ptCount val="1"/>
                <c:pt idx="0">
                  <c:v>PIT i CIT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Arkusz2!$B$1:$K$1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Arkusz2!$B$4:$K$4</c:f>
              <c:numCache>
                <c:formatCode>0.00%</c:formatCode>
                <c:ptCount val="5"/>
                <c:pt idx="0">
                  <c:v>0.2107667411069</c:v>
                </c:pt>
                <c:pt idx="1">
                  <c:v>0.21324722553073475</c:v>
                </c:pt>
                <c:pt idx="2">
                  <c:v>0.23012878580306997</c:v>
                </c:pt>
                <c:pt idx="3">
                  <c:v>0.18591797144776193</c:v>
                </c:pt>
                <c:pt idx="4">
                  <c:v>0.22836503265940383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68-404A-A45F-6093CFDE3F61}"/>
            </c:ext>
          </c:extLst>
        </c:ser>
        <c:ser>
          <c:idx val="3"/>
          <c:order val="3"/>
          <c:tx>
            <c:strRef>
              <c:f>Arkusz2!$A$5</c:f>
              <c:strCache>
                <c:ptCount val="1"/>
                <c:pt idx="0">
                  <c:v>Dotacje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Arkusz2!$B$1:$K$1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Arkusz2!$B$5:$K$5</c:f>
              <c:numCache>
                <c:formatCode>0.00%</c:formatCode>
                <c:ptCount val="5"/>
                <c:pt idx="0">
                  <c:v>0.32521823691413859</c:v>
                </c:pt>
                <c:pt idx="1">
                  <c:v>0.25341876215945658</c:v>
                </c:pt>
                <c:pt idx="2">
                  <c:v>0.24120415261684947</c:v>
                </c:pt>
                <c:pt idx="3">
                  <c:v>0.194117181217379</c:v>
                </c:pt>
                <c:pt idx="4">
                  <c:v>0.20927539082274099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68-404A-A45F-6093CFDE3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07247791"/>
        <c:axId val="1607243951"/>
      </c:barChart>
      <c:catAx>
        <c:axId val="16072477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607243951"/>
        <c:crosses val="autoZero"/>
        <c:auto val="1"/>
        <c:lblAlgn val="ctr"/>
        <c:lblOffset val="100"/>
        <c:noMultiLvlLbl val="0"/>
      </c:catAx>
      <c:valAx>
        <c:axId val="16072439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07247791"/>
        <c:crosses val="autoZero"/>
        <c:crossBetween val="between"/>
      </c:valAx>
      <c:spPr>
        <a:noFill/>
        <a:ln>
          <a:noFill/>
        </a:ln>
        <a:effectLst>
          <a:glow rad="63500">
            <a:schemeClr val="accent2">
              <a:satMod val="175000"/>
              <a:alpha val="38000"/>
            </a:schemeClr>
          </a:glow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5268654769764451E-2"/>
          <c:w val="1"/>
          <c:h val="0.78147000707022629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Struktura wydatków</c:v>
                </c:pt>
              </c:strCache>
            </c:strRef>
          </c:tx>
          <c:spPr>
            <a:effectLst>
              <a:innerShdw>
                <a:schemeClr val="accent1">
                  <a:lumMod val="75000"/>
                </a:schemeClr>
              </a:innerShdw>
            </a:effectLst>
          </c:spPr>
          <c:explosion val="19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33-40E5-89B6-6CE779FF8766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33-40E5-89B6-6CE779FF8766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33-40E5-89B6-6CE779FF8766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33-40E5-89B6-6CE779FF8766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B33-40E5-89B6-6CE779FF8766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B33-40E5-89B6-6CE779FF87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B33-40E5-89B6-6CE779FF87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B33-40E5-89B6-6CE779FF87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B33-40E5-89B6-6CE779FF8766}"/>
              </c:ext>
            </c:extLst>
          </c:dPt>
          <c:dLbls>
            <c:dLbl>
              <c:idx val="0"/>
              <c:layout>
                <c:manualLayout>
                  <c:x val="-8.4764598071006211E-3"/>
                  <c:y val="-1.6329807467155212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33-40E5-89B6-6CE779FF8766}"/>
                </c:ext>
              </c:extLst>
            </c:dLbl>
            <c:dLbl>
              <c:idx val="1"/>
              <c:layout>
                <c:manualLayout>
                  <c:x val="2.0981746709667758E-4"/>
                  <c:y val="-1.3901488739856239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3-40E5-89B6-6CE779FF8766}"/>
                </c:ext>
              </c:extLst>
            </c:dLbl>
            <c:dLbl>
              <c:idx val="2"/>
              <c:layout>
                <c:manualLayout>
                  <c:x val="1.0140550330917063E-2"/>
                  <c:y val="6.1816666042377299E-3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3-40E5-89B6-6CE779FF8766}"/>
                </c:ext>
              </c:extLst>
            </c:dLbl>
            <c:dLbl>
              <c:idx val="3"/>
              <c:layout>
                <c:manualLayout>
                  <c:x val="8.8763389255263093E-3"/>
                  <c:y val="4.3191543529761525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33-40E5-89B6-6CE779FF8766}"/>
                </c:ext>
              </c:extLst>
            </c:dLbl>
            <c:dLbl>
              <c:idx val="4"/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33-40E5-89B6-6CE779FF8766}"/>
                </c:ext>
              </c:extLst>
            </c:dLbl>
            <c:dLbl>
              <c:idx val="5"/>
              <c:layout>
                <c:manualLayout>
                  <c:x val="-3.0105368856507792E-2"/>
                  <c:y val="-1.5198611222471048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B33-40E5-89B6-6CE779FF8766}"/>
                </c:ext>
              </c:extLst>
            </c:dLbl>
            <c:dLbl>
              <c:idx val="6"/>
              <c:layout>
                <c:manualLayout>
                  <c:x val="-3.150767527913146E-2"/>
                  <c:y val="-1.8000737979704938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B33-40E5-89B6-6CE779FF8766}"/>
                </c:ext>
              </c:extLst>
            </c:dLbl>
            <c:dLbl>
              <c:idx val="7"/>
              <c:layout>
                <c:manualLayout>
                  <c:x val="3.5690044856127097E-2"/>
                  <c:y val="-1.7877693808349845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B33-40E5-89B6-6CE779FF8766}"/>
                </c:ext>
              </c:extLst>
            </c:dLbl>
            <c:dLbl>
              <c:idx val="8"/>
              <c:layout>
                <c:manualLayout>
                  <c:x val="7.3321772133788071E-2"/>
                  <c:y val="-3.4548928033719166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B33-40E5-89B6-6CE779FF8766}"/>
                </c:ext>
              </c:extLst>
            </c:dLbl>
            <c:dLbl>
              <c:idx val="9"/>
              <c:layout>
                <c:manualLayout>
                  <c:x val="3.3534719400237188E-2"/>
                  <c:y val="-1.4944085372339206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B33-40E5-89B6-6CE779FF8766}"/>
                </c:ext>
              </c:extLst>
            </c:dLbl>
            <c:dLbl>
              <c:idx val="12"/>
              <c:layout>
                <c:manualLayout>
                  <c:x val="7.171845757899932E-2"/>
                  <c:y val="-0.13294939583923235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80000"/>
                      <a:lumOff val="2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80000"/>
                      <a:lumOff val="2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B33-40E5-89B6-6CE779FF8766}"/>
                </c:ext>
              </c:extLst>
            </c:dLbl>
            <c:dLbl>
              <c:idx val="20"/>
              <c:layout>
                <c:manualLayout>
                  <c:x val="9.3385219644081929E-3"/>
                  <c:y val="2.0997745579456606E-2"/>
                </c:manualLayout>
              </c:layout>
              <c:numFmt formatCode="0.00%" sourceLinked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8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8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8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B33-40E5-89B6-6CE779FF8766}"/>
                </c:ext>
              </c:extLst>
            </c:dLbl>
            <c:numFmt formatCode="0.00%" sourceLinked="0"/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Arkusz1!$A$2:$A$10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opieka edukacyjna</c:v>
                </c:pt>
                <c:pt idx="5">
                  <c:v>Pomoc społczna</c:v>
                </c:pt>
                <c:pt idx="6">
                  <c:v>Gospodarka komunalna i ochrona środowiska</c:v>
                </c:pt>
                <c:pt idx="7">
                  <c:v>Kultura fizyczna i sport</c:v>
                </c:pt>
                <c:pt idx="8">
                  <c:v>Pozostałe zadania</c:v>
                </c:pt>
              </c:strCache>
            </c:strRef>
          </c:cat>
          <c:val>
            <c:numRef>
              <c:f>Arkusz1!$B$2:$B$10</c:f>
              <c:numCache>
                <c:formatCode>0.00</c:formatCode>
                <c:ptCount val="9"/>
                <c:pt idx="0">
                  <c:v>13.34</c:v>
                </c:pt>
                <c:pt idx="1">
                  <c:v>0.91</c:v>
                </c:pt>
                <c:pt idx="2">
                  <c:v>7.08</c:v>
                </c:pt>
                <c:pt idx="3">
                  <c:v>1.91</c:v>
                </c:pt>
                <c:pt idx="4">
                  <c:v>42.52</c:v>
                </c:pt>
                <c:pt idx="5">
                  <c:v>17.399999999999999</c:v>
                </c:pt>
                <c:pt idx="6">
                  <c:v>7.73</c:v>
                </c:pt>
                <c:pt idx="7">
                  <c:v>5.8100000000000005</c:v>
                </c:pt>
                <c:pt idx="8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7B33-40E5-89B6-6CE779FF876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'Wykres słupkowy'!$D$33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słupkowy'!$D$34:$D$42</c:f>
              <c:numCache>
                <c:formatCode>#\ ##0.00_ ;[Red]\-#\ ##0.00\ </c:formatCode>
                <c:ptCount val="9"/>
                <c:pt idx="0">
                  <c:v>55490708.049999997</c:v>
                </c:pt>
                <c:pt idx="1">
                  <c:v>15352227.16</c:v>
                </c:pt>
                <c:pt idx="2">
                  <c:v>46210367.210000001</c:v>
                </c:pt>
                <c:pt idx="3">
                  <c:v>14470827.66</c:v>
                </c:pt>
                <c:pt idx="4">
                  <c:v>248805105.70999998</c:v>
                </c:pt>
                <c:pt idx="5">
                  <c:v>232454762.87</c:v>
                </c:pt>
                <c:pt idx="6">
                  <c:v>59707300.5</c:v>
                </c:pt>
                <c:pt idx="7">
                  <c:v>49611764.869999997</c:v>
                </c:pt>
                <c:pt idx="8">
                  <c:v>13389707.42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06C-4263-BFD8-6D7910170EEE}"/>
            </c:ext>
          </c:extLst>
        </c:ser>
        <c:ser>
          <c:idx val="1"/>
          <c:order val="1"/>
          <c:tx>
            <c:strRef>
              <c:f>'Wykres słupkowy'!$E$33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słupkowy'!$E$34:$E$42</c:f>
              <c:numCache>
                <c:formatCode>#\ ##0.00_ ;[Red]\-#\ ##0.00\ </c:formatCode>
                <c:ptCount val="9"/>
                <c:pt idx="0">
                  <c:v>51603437.82</c:v>
                </c:pt>
                <c:pt idx="1">
                  <c:v>22960878.57</c:v>
                </c:pt>
                <c:pt idx="2">
                  <c:v>50883997.200000003</c:v>
                </c:pt>
                <c:pt idx="3">
                  <c:v>14028769.08</c:v>
                </c:pt>
                <c:pt idx="4">
                  <c:v>272551233.52999997</c:v>
                </c:pt>
                <c:pt idx="5">
                  <c:v>234119600.90000001</c:v>
                </c:pt>
                <c:pt idx="6">
                  <c:v>60770388.600000001</c:v>
                </c:pt>
                <c:pt idx="7">
                  <c:v>51004632.200000003</c:v>
                </c:pt>
                <c:pt idx="8">
                  <c:v>18617271.82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06C-4263-BFD8-6D7910170EEE}"/>
            </c:ext>
          </c:extLst>
        </c:ser>
        <c:ser>
          <c:idx val="2"/>
          <c:order val="2"/>
          <c:tx>
            <c:strRef>
              <c:f>'Wykres słupkowy'!$F$33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słupkowy'!$F$34:$F$42</c:f>
              <c:numCache>
                <c:formatCode>#\ ##0.00_ ;[Red]\-#\ ##0.00\ </c:formatCode>
                <c:ptCount val="9"/>
                <c:pt idx="0">
                  <c:v>64036928.18</c:v>
                </c:pt>
                <c:pt idx="1">
                  <c:v>11208779.41</c:v>
                </c:pt>
                <c:pt idx="2">
                  <c:v>59499888.43</c:v>
                </c:pt>
                <c:pt idx="3">
                  <c:v>17031724.219999999</c:v>
                </c:pt>
                <c:pt idx="4">
                  <c:v>304883268.80000001</c:v>
                </c:pt>
                <c:pt idx="5">
                  <c:v>214684528.27999997</c:v>
                </c:pt>
                <c:pt idx="6">
                  <c:v>72718782.480000004</c:v>
                </c:pt>
                <c:pt idx="7">
                  <c:v>48007737.950000003</c:v>
                </c:pt>
                <c:pt idx="8">
                  <c:v>23128319.25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06C-4263-BFD8-6D7910170EEE}"/>
            </c:ext>
          </c:extLst>
        </c:ser>
        <c:ser>
          <c:idx val="3"/>
          <c:order val="3"/>
          <c:tx>
            <c:strRef>
              <c:f>'Wykres słupkowy'!$G$33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słupkowy'!$G$34:$G$42</c:f>
              <c:numCache>
                <c:formatCode>#\ ##0.00_ ;[Red]\-#\ ##0.00\ </c:formatCode>
                <c:ptCount val="9"/>
                <c:pt idx="0">
                  <c:v>93217645.790000007</c:v>
                </c:pt>
                <c:pt idx="1">
                  <c:v>42405523.789999999</c:v>
                </c:pt>
                <c:pt idx="2">
                  <c:v>65712592.780000001</c:v>
                </c:pt>
                <c:pt idx="3">
                  <c:v>17426440.190000001</c:v>
                </c:pt>
                <c:pt idx="4">
                  <c:v>344699844.35999995</c:v>
                </c:pt>
                <c:pt idx="5">
                  <c:v>153527139.90000001</c:v>
                </c:pt>
                <c:pt idx="6">
                  <c:v>73848771.329999998</c:v>
                </c:pt>
                <c:pt idx="7">
                  <c:v>48340618.579999998</c:v>
                </c:pt>
                <c:pt idx="8">
                  <c:v>36919765.950000003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06C-4263-BFD8-6D7910170EEE}"/>
            </c:ext>
          </c:extLst>
        </c:ser>
        <c:ser>
          <c:idx val="4"/>
          <c:order val="4"/>
          <c:tx>
            <c:strRef>
              <c:f>'Wykres słupkowy'!$H$33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'Wykres słupkowy'!$C$34:$C$42</c:f>
              <c:strCache>
                <c:ptCount val="9"/>
                <c:pt idx="0">
                  <c:v>Transport i łączność</c:v>
                </c:pt>
                <c:pt idx="1">
                  <c:v>Gospodarka mieszkaniowa</c:v>
                </c:pt>
                <c:pt idx="2">
                  <c:v>Administracja publiczna</c:v>
                </c:pt>
                <c:pt idx="3">
                  <c:v>Bezpieczeństwo publiczne i ochrona przeciwpożarowa</c:v>
                </c:pt>
                <c:pt idx="4">
                  <c:v>Oświata i wychowanie, edukacyjna opieka wychowawcza</c:v>
                </c:pt>
                <c:pt idx="5">
                  <c:v>Zadania w zakresie polityki i pomocy społecznej</c:v>
                </c:pt>
                <c:pt idx="6">
                  <c:v>Gospodarka komunalna i ochrona środowiska</c:v>
                </c:pt>
                <c:pt idx="7">
                  <c:v>Kultura Fizyczna i kulrura i Sport</c:v>
                </c:pt>
                <c:pt idx="8">
                  <c:v>Pozostałe zadania</c:v>
                </c:pt>
              </c:strCache>
            </c:strRef>
          </c:cat>
          <c:val>
            <c:numRef>
              <c:f>'Wykres słupkowy'!$H$34:$H$42</c:f>
              <c:numCache>
                <c:formatCode>#\ ##0.00_ ;[Red]\-#\ ##0.00\ </c:formatCode>
                <c:ptCount val="9"/>
                <c:pt idx="0">
                  <c:v>134652781.02000001</c:v>
                </c:pt>
                <c:pt idx="1">
                  <c:v>9168874.4800000004</c:v>
                </c:pt>
                <c:pt idx="2">
                  <c:v>71431251.319999993</c:v>
                </c:pt>
                <c:pt idx="3">
                  <c:v>19299525.18</c:v>
                </c:pt>
                <c:pt idx="4">
                  <c:v>429208886.19</c:v>
                </c:pt>
                <c:pt idx="5">
                  <c:v>175693931.39999998</c:v>
                </c:pt>
                <c:pt idx="6">
                  <c:v>78059735.650000006</c:v>
                </c:pt>
                <c:pt idx="7">
                  <c:v>58647556.180000007</c:v>
                </c:pt>
                <c:pt idx="8">
                  <c:v>33192082.740000002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6C-4263-BFD8-6D7910170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740352"/>
        <c:axId val="232741888"/>
      </c:barChart>
      <c:catAx>
        <c:axId val="23274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741888"/>
        <c:crosses val="autoZero"/>
        <c:auto val="1"/>
        <c:lblAlgn val="ctr"/>
        <c:lblOffset val="100"/>
        <c:noMultiLvlLbl val="0"/>
      </c:catAx>
      <c:valAx>
        <c:axId val="23274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_ ;[Red]\-#\ ##0.0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3274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0.42461</cdr:x>
      <cdr:y>0.01238</cdr:y>
    </cdr:from>
    <cdr:to>
      <cdr:x>0.63294</cdr:x>
      <cdr:y>0.12739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3765352" y="64960"/>
          <a:ext cx="1847424" cy="603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b="1"/>
            <a:t>Dochody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2EE21C-FAD8-4CA6-F050-4C694EAC9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CBCEDFF-8973-006F-8968-0F000FF1E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682F65D-E0C3-15F8-BC82-A11ABD164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122CD7-B3B2-8656-D22C-D4A1D311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7313F59-11F5-49B6-5E51-FF338E22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43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D5D4CDE-2D6A-ACDB-CBA3-BD5ABD9FC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30FCF81A-4063-9B57-7D47-14B0453DE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59732E-1087-624F-B0EA-C482D229A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892AC4-40F3-6F84-EDE0-E07FC41B4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07819F6-AEF3-278E-8BB6-C5CD58D1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2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E04E935-117E-264B-AFC5-DFD89F7C21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45592A4-46C6-B81B-65B1-9E816AF6F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07D2DD1-86FA-0098-DD06-4DF4BF0D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F8E2A9-3B56-4685-04CE-AA22EB316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212B6E7-7BD7-D669-39FF-C60B18FA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322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EBFE00-4E15-FEBA-9AAA-D93C9689B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29C88B-6449-A9A6-66FE-69C485DE3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0D07F28-D3B6-6745-EEE1-D9DA0AEE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F5EEB9-42E2-A3AF-68B6-2625EBA6A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CB8B30D-5E0B-B967-FE69-9BED3C1B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4029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79CED2-CA5C-5CFB-5ECD-B863535D2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C075331-BEA6-6781-EEA8-82F094899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28E291A-BE3C-5C23-B956-22BD5347A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009FEF-BC1F-CE6E-4109-29EB1980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6F7FF0-1C1F-29A9-98E2-B145A7B0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809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99F4FB-68F8-9C7A-6A6A-0627314E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DEB3947-D142-4A63-48B9-E1FF62B06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76E5A13-763B-282B-19E6-D9CDC6BEC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915FBA4-8085-3EB7-F7F0-F986FC7F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4C03ED5F-E599-B4C3-11E0-2644BE683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0D23C67-1F85-91AE-9561-2A2A596C5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21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42FED9-654C-417D-7440-930B247E7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C192DA7-1226-9C26-00FC-E641AFD91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9D0E851-1878-108C-B80B-1867751CB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7C28A005-F71C-46A2-05CB-949CA39C9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5126494-6FEC-9EE5-83F8-4EDA360D9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6AD7AC9-3796-5713-85D4-CCFDC772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32C4BD2-55ED-95AE-2E86-4BEA13641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9E19FB0-5149-75E9-38A8-D6E5AD97F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76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CD9304A-9488-25F8-FAC0-8964714B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53414D0E-8FB4-62D2-B566-CDFF70557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C073F81-60BC-C486-EE72-2DBDDE22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3DB358-E1E7-5725-F47E-F109CEC57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810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ACC7A3-DB76-9AC6-2E86-0414D64E5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53FCFED-7361-36C1-8710-2CA8306FD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E27DEEF-A71E-04DF-954A-1D1845727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9493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0590D-1665-7521-BB01-78843BC2A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8E9A8C-C53C-1433-FC27-08B3DB76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44C7D01-506A-1C75-F7D6-93DFD11F5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859DAF1-62C7-99B4-CFB2-F374C5B0F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F0BD7E5-0902-30E9-91CD-22B8F5C74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5BB95C6-C00F-3D1D-C5BF-CAE2641F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2445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EAAEC9-7E4B-D2F5-5E64-025FCC30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F308C9-70F5-3167-1502-17F49201C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14926D17-4F8B-CCD6-7B20-5AD27FF92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458B668-8B47-7CB9-BFEC-AC61631E2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3DEC002-FB59-8BF8-B5A2-D9FF96AA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9283B48-60B1-A8A2-67DB-38C2BD6B9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267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F026338-EE28-0735-9C43-8E9F81AE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E46A607-90CB-6DC8-7411-4B205D4BA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D61226-BFB5-A627-6561-01952FA49F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2025-06-26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D26762-B720-CD7C-4990-92B1A451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DF8540E-EA62-9B59-103B-8CEE3E5F1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800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856984" cy="129614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 budżetu Miasta Chorzów za rok 2024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83" y="16024"/>
            <a:ext cx="5727817" cy="428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61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338328"/>
            <a:ext cx="8219256" cy="1002440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Sprawozdania finansowe za 2024</a:t>
            </a:r>
          </a:p>
        </p:txBody>
      </p:sp>
      <p:pic>
        <p:nvPicPr>
          <p:cNvPr id="6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328" y="6367803"/>
            <a:ext cx="1476375" cy="457200"/>
          </a:xfrm>
          <a:prstGeom prst="rect">
            <a:avLst/>
          </a:prstGeom>
          <a:noFill/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924214"/>
              </p:ext>
            </p:extLst>
          </p:nvPr>
        </p:nvGraphicFramePr>
        <p:xfrm>
          <a:off x="1979712" y="1772816"/>
          <a:ext cx="4824536" cy="4320483"/>
        </p:xfrm>
        <a:graphic>
          <a:graphicData uri="http://schemas.openxmlformats.org/drawingml/2006/table">
            <a:tbl>
              <a:tblPr/>
              <a:tblGrid>
                <a:gridCol w="2001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5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bilans budżetu </a:t>
                      </a:r>
                      <a:r>
                        <a:rPr lang="pl-PL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jst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BZ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121 926 314,34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237 231 274,10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121 926 314,34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237 231 274,10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bilans jednostki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BZ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aktywa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1 362 871 232,00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1 360 126 100,72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pasywa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1 362 871 232,00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1 360 126 100,72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rachunek zysków i strat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zysk netto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158 611 365,83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104 917 506,25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5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zestawienie zmian w funduszu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2023-12-31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2024-12-31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pPr algn="r" fontAlgn="b"/>
                      <a:r>
                        <a:rPr lang="pl-P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Fundusz</a:t>
                      </a:r>
                    </a:p>
                  </a:txBody>
                  <a:tcPr marL="7810" marR="7810" marT="7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1 247 931 060,76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1 238 166 531,33 zł </a:t>
                      </a:r>
                    </a:p>
                  </a:txBody>
                  <a:tcPr marL="7810" marR="7810" marT="7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36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656184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413116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6" cy="1296144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2024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3903022"/>
              </p:ext>
            </p:extLst>
          </p:nvPr>
        </p:nvGraphicFramePr>
        <p:xfrm>
          <a:off x="971600" y="2564904"/>
          <a:ext cx="7311485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6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6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65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l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dochody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wydatki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deficyt/nadwyżka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1 014 378 265,82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1 070 574 118,40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- 56 195 852,58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wykonanie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1 004 820 327,91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1 009 354 624,16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- 4 534 296,25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różnica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- 9 557 937,91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- 61 219 494,24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9583" y="6400800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702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704855" cy="1296144"/>
          </a:xfrm>
        </p:spPr>
        <p:txBody>
          <a:bodyPr>
            <a:no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2024</a:t>
            </a:r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89767625"/>
              </p:ext>
            </p:extLst>
          </p:nvPr>
        </p:nvGraphicFramePr>
        <p:xfrm>
          <a:off x="755576" y="2348880"/>
          <a:ext cx="7704855" cy="227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09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l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dochody bieżące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dochody majątkowe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wydatki bieżące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wydatki majątkowe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930 999 990,74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83 378 275,08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935 336 098,41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135 238 019,99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wykonanie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932 298 539,65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72 521 788,26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908 371 871,38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100 982 752,78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różnica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1 298 548,91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- 10 856 486,82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- 26 964 227,03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- 34 255 267,21 zł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% wykonania planu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100,14%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86,98%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97,12%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74,67%</a:t>
                      </a:r>
                    </a:p>
                  </a:txBody>
                  <a:tcPr marL="3917" marR="3917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Symbol zastępczy zawartości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9895332"/>
              </p:ext>
            </p:extLst>
          </p:nvPr>
        </p:nvGraphicFramePr>
        <p:xfrm>
          <a:off x="5364088" y="4941168"/>
          <a:ext cx="30963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nadwyżka operacyjna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plan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- 4 336 107,67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wykonanie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23 926 668,27 zł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2298" y="6400800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5175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704856" cy="1080120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2024 - dochody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9976" y="6400800"/>
            <a:ext cx="1476375" cy="457200"/>
          </a:xfrm>
          <a:prstGeom prst="rect">
            <a:avLst/>
          </a:prstGeom>
          <a:noFill/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5930492"/>
              </p:ext>
            </p:extLst>
          </p:nvPr>
        </p:nvGraphicFramePr>
        <p:xfrm>
          <a:off x="467544" y="1700808"/>
          <a:ext cx="8187257" cy="48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1152128"/>
          </a:xfrm>
        </p:spPr>
        <p:txBody>
          <a:bodyPr>
            <a:noAutofit/>
          </a:bodyPr>
          <a:lstStyle/>
          <a:p>
            <a:pPr algn="ctr"/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2020-2024 - dochody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081560"/>
              </p:ext>
            </p:extLst>
          </p:nvPr>
        </p:nvGraphicFramePr>
        <p:xfrm>
          <a:off x="683567" y="1484784"/>
          <a:ext cx="7848871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895" y="6400800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025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768751" cy="1008112"/>
          </a:xfrm>
        </p:spPr>
        <p:txBody>
          <a:bodyPr>
            <a:normAutofit/>
          </a:bodyPr>
          <a:lstStyle/>
          <a:p>
            <a:pPr algn="ctr"/>
            <a:r>
              <a:rPr lang="pl-PL" b="1" dirty="0"/>
              <a:t>Struktura dochodów budżetu miasta w latach 2020 - 2024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6400800"/>
            <a:ext cx="1474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A010E3DE-3C66-A70C-5FF3-53F6744EB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817196"/>
              </p:ext>
            </p:extLst>
          </p:nvPr>
        </p:nvGraphicFramePr>
        <p:xfrm>
          <a:off x="1187623" y="1412776"/>
          <a:ext cx="705678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507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115212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2024- wydatki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1BD77B8-52DF-DF12-0DA8-9B60D72C28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207902"/>
              </p:ext>
            </p:extLst>
          </p:nvPr>
        </p:nvGraphicFramePr>
        <p:xfrm>
          <a:off x="1187624" y="1340768"/>
          <a:ext cx="6912768" cy="5060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05895" y="6400800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218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0879" cy="1152128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Podstawowe wielkości budżetowe 2020-2024- wydatki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5895" y="6400800"/>
            <a:ext cx="1476375" cy="457200"/>
          </a:xfrm>
          <a:prstGeom prst="rect">
            <a:avLst/>
          </a:prstGeom>
          <a:noFill/>
        </p:spPr>
      </p:pic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79723363-6A75-D8C6-9306-15D38472A4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436378"/>
              </p:ext>
            </p:extLst>
          </p:nvPr>
        </p:nvGraphicFramePr>
        <p:xfrm>
          <a:off x="611560" y="1484784"/>
          <a:ext cx="7776863" cy="490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300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7547991" cy="1224136"/>
          </a:xfrm>
        </p:spPr>
        <p:txBody>
          <a:bodyPr>
            <a:normAutofit/>
          </a:bodyPr>
          <a:lstStyle/>
          <a:p>
            <a:pPr algn="ctr"/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Ocena sytuacji finansowej RATING 2024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67544" y="1988840"/>
            <a:ext cx="7620000" cy="4477072"/>
          </a:xfrm>
        </p:spPr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Krajowy rating	         	 	              A</a:t>
            </a:r>
          </a:p>
          <a:p>
            <a:pPr marL="0" indent="0">
              <a:buNone/>
            </a:pPr>
            <a:r>
              <a:rPr lang="pl-PL" dirty="0"/>
              <a:t>Międzynarodowy rating    		BBB(-) 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Fitch </a:t>
            </a:r>
            <a:r>
              <a:rPr lang="pl-PL" dirty="0" err="1"/>
              <a:t>Ratings</a:t>
            </a:r>
            <a:r>
              <a:rPr lang="pl-PL" dirty="0"/>
              <a:t> utrzymuje ratingi Miasta Chorzów na liście obserwacyjnej ze wskazaniem negatywnym.</a:t>
            </a:r>
          </a:p>
        </p:txBody>
      </p:sp>
      <p:pic>
        <p:nvPicPr>
          <p:cNvPr id="4" name="Picture 7" descr="C:\Users\kern_m\Desktop\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34035" y="6396487"/>
            <a:ext cx="1476375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69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1846</TotalTime>
  <Words>320</Words>
  <Application>Microsoft Office PowerPoint</Application>
  <PresentationFormat>Pokaz na ekranie (4:3)</PresentationFormat>
  <Paragraphs>96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Prezentacja programu PowerPoint</vt:lpstr>
      <vt:lpstr>Podstawowe wielkości budżetowe 2024</vt:lpstr>
      <vt:lpstr>Podstawowe wielkości budżetowe 2024</vt:lpstr>
      <vt:lpstr>Podstawowe wielkości budżetowe 2024 - dochody</vt:lpstr>
      <vt:lpstr>Podstawowe wielkości budżetowe 2020-2024 - dochody</vt:lpstr>
      <vt:lpstr>Struktura dochodów budżetu miasta w latach 2020 - 2024</vt:lpstr>
      <vt:lpstr>Podstawowe wielkości budżetowe 2024- wydatki</vt:lpstr>
      <vt:lpstr>Podstawowe wielkości budżetowe 2020-2024- wydatki</vt:lpstr>
      <vt:lpstr>Ocena sytuacji finansowej RATING 2024</vt:lpstr>
      <vt:lpstr>Sprawozdania finansowe za 2024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Małgorzata Kern</dc:creator>
  <cp:lastModifiedBy>Marta Semba</cp:lastModifiedBy>
  <cp:revision>189</cp:revision>
  <cp:lastPrinted>2021-06-18T08:12:04Z</cp:lastPrinted>
  <dcterms:created xsi:type="dcterms:W3CDTF">2019-06-18T07:56:31Z</dcterms:created>
  <dcterms:modified xsi:type="dcterms:W3CDTF">2025-06-26T05:52:27Z</dcterms:modified>
</cp:coreProperties>
</file>